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74" r:id="rId2"/>
    <p:sldId id="270" r:id="rId3"/>
    <p:sldId id="275" r:id="rId4"/>
    <p:sldId id="287" r:id="rId5"/>
    <p:sldId id="277" r:id="rId6"/>
    <p:sldId id="282" r:id="rId7"/>
    <p:sldId id="279" r:id="rId8"/>
    <p:sldId id="286" r:id="rId9"/>
    <p:sldId id="283" r:id="rId10"/>
    <p:sldId id="288" r:id="rId11"/>
    <p:sldId id="280" r:id="rId12"/>
    <p:sldId id="285" r:id="rId13"/>
    <p:sldId id="28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7F45"/>
    <a:srgbClr val="4F7F00"/>
    <a:srgbClr val="F0E0D2"/>
    <a:srgbClr val="E8E0D2"/>
    <a:srgbClr val="E9DFD2"/>
    <a:srgbClr val="A7B5A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3" autoAdjust="0"/>
    <p:restoredTop sz="52865" autoAdjust="0"/>
  </p:normalViewPr>
  <p:slideViewPr>
    <p:cSldViewPr snapToGrid="0" snapToObjects="1">
      <p:cViewPr varScale="1">
        <p:scale>
          <a:sx n="44" d="100"/>
          <a:sy n="44" d="100"/>
        </p:scale>
        <p:origin x="-27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79654E-5218-7745-91E6-E8BE1231155D}" type="datetimeFigureOut">
              <a:rPr lang="en-US" smtClean="0"/>
              <a:t>18-03-08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75F82B-062D-C74F-B93B-8B0A116E7CD1}" type="slidenum">
              <a:rPr lang="en-US" smtClean="0"/>
              <a:t>‹#›</a:t>
            </a:fld>
            <a:endParaRPr lang="en-US"/>
          </a:p>
        </p:txBody>
      </p:sp>
    </p:spTree>
    <p:extLst>
      <p:ext uri="{BB962C8B-B14F-4D97-AF65-F5344CB8AC3E}">
        <p14:creationId xmlns:p14="http://schemas.microsoft.com/office/powerpoint/2010/main" val="26060352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NOTES:</a:t>
            </a:r>
            <a:endParaRPr lang="en-US" dirty="0" smtClean="0"/>
          </a:p>
          <a:p>
            <a:pPr marL="0" indent="0">
              <a:buFont typeface="Arial"/>
              <a:buNone/>
            </a:pPr>
            <a:r>
              <a:rPr lang="en-US" dirty="0" smtClean="0"/>
              <a:t>---This presentation:</a:t>
            </a:r>
          </a:p>
          <a:p>
            <a:pPr marL="171450" indent="-171450">
              <a:buFont typeface="Arial"/>
              <a:buChar char="•"/>
            </a:pPr>
            <a:r>
              <a:rPr lang="en-US" dirty="0" smtClean="0"/>
              <a:t>is part of the “Seed Library Education</a:t>
            </a:r>
            <a:r>
              <a:rPr lang="en-US" baseline="0" dirty="0" smtClean="0"/>
              <a:t> Kit”, which includes a large format poster and take-away postcards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should be used alongside the poster and postcards as it offers complementary information about seed libraries and their role in seed security</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is designed to take approximately 20 minutes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Is meant to be customized to reflect the context of your specific seed collection.</a:t>
            </a:r>
          </a:p>
          <a:p>
            <a:pPr marL="0" indent="0">
              <a:buFont typeface="Arial"/>
              <a:buNone/>
            </a:pPr>
            <a:endParaRPr lang="en-US" baseline="0" dirty="0" smtClean="0"/>
          </a:p>
        </p:txBody>
      </p:sp>
      <p:sp>
        <p:nvSpPr>
          <p:cNvPr id="4" name="Slide Number Placeholder 3"/>
          <p:cNvSpPr>
            <a:spLocks noGrp="1"/>
          </p:cNvSpPr>
          <p:nvPr>
            <p:ph type="sldNum" sz="quarter" idx="10"/>
          </p:nvPr>
        </p:nvSpPr>
        <p:spPr/>
        <p:txBody>
          <a:bodyPr/>
          <a:lstStyle/>
          <a:p>
            <a:fld id="{D675F82B-062D-C74F-B93B-8B0A116E7CD1}" type="slidenum">
              <a:rPr lang="en-US" smtClean="0"/>
              <a:t>1</a:t>
            </a:fld>
            <a:endParaRPr lang="en-US"/>
          </a:p>
        </p:txBody>
      </p:sp>
    </p:spTree>
    <p:extLst>
      <p:ext uri="{BB962C8B-B14F-4D97-AF65-F5344CB8AC3E}">
        <p14:creationId xmlns:p14="http://schemas.microsoft.com/office/powerpoint/2010/main" val="3779305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dirty="0" smtClean="0"/>
              <a:t>PRESENTER NOTES:</a:t>
            </a:r>
          </a:p>
          <a:p>
            <a:r>
              <a:rPr lang="en-US" i="0" dirty="0" smtClean="0"/>
              <a:t>--- This </a:t>
            </a:r>
            <a:r>
              <a:rPr lang="en-US" i="0" baseline="0" dirty="0" smtClean="0"/>
              <a:t>poster section gives only basic information about seed quality. Please customize this slide with info particular to </a:t>
            </a:r>
            <a:r>
              <a:rPr lang="en-US" b="1" i="0" u="sng" baseline="0" dirty="0" smtClean="0"/>
              <a:t>your</a:t>
            </a:r>
            <a:r>
              <a:rPr lang="en-US" i="0" baseline="0" dirty="0" smtClean="0"/>
              <a:t> seed library. For example:</a:t>
            </a:r>
          </a:p>
          <a:p>
            <a:pPr marL="171450" indent="-171450">
              <a:buFont typeface="Arial"/>
              <a:buChar char="•"/>
            </a:pPr>
            <a:r>
              <a:rPr lang="en-US" i="0" baseline="0" dirty="0" smtClean="0"/>
              <a:t>Where do you source your seed?</a:t>
            </a:r>
          </a:p>
          <a:p>
            <a:pPr marL="171450" indent="-171450">
              <a:buFont typeface="Arial"/>
              <a:buChar char="•"/>
            </a:pPr>
            <a:r>
              <a:rPr lang="en-US" i="0" baseline="0" dirty="0" smtClean="0"/>
              <a:t>How do you store your seed? (Is the seed clean, dry, and in a dark place?)</a:t>
            </a:r>
          </a:p>
          <a:p>
            <a:pPr marL="171450" indent="-171450">
              <a:buFont typeface="Arial"/>
              <a:buChar char="•"/>
            </a:pPr>
            <a:r>
              <a:rPr lang="en-US" i="0" baseline="0" dirty="0" smtClean="0"/>
              <a:t>Do you ask members to evaluate their skill before giving them seed?</a:t>
            </a:r>
          </a:p>
          <a:p>
            <a:pPr marL="171450" indent="-171450">
              <a:buFont typeface="Arial"/>
              <a:buChar char="•"/>
            </a:pPr>
            <a:r>
              <a:rPr lang="en-US" i="0" baseline="0" dirty="0" smtClean="0"/>
              <a:t>Will you accept seed from members after harvest? If so, will you ask them to germ test it?</a:t>
            </a:r>
          </a:p>
          <a:p>
            <a:pPr marL="0" indent="0">
              <a:buFont typeface="Arial"/>
              <a:buNone/>
            </a:pPr>
            <a:endParaRPr lang="en-US" i="1" baseline="0" dirty="0" smtClean="0"/>
          </a:p>
          <a:p>
            <a:r>
              <a:rPr lang="en-US" b="1" dirty="0" smtClean="0"/>
              <a:t>TALKING</a:t>
            </a:r>
            <a:r>
              <a:rPr lang="en-US" b="1" baseline="0" dirty="0" smtClean="0"/>
              <a:t> POINTS:</a:t>
            </a:r>
            <a:endParaRPr lang="en-US" b="1" dirty="0" smtClean="0"/>
          </a:p>
          <a:p>
            <a:r>
              <a:rPr lang="en-US" dirty="0" smtClean="0"/>
              <a:t>--- SEED INTEGRITY</a:t>
            </a:r>
            <a:endParaRPr lang="en-US" i="1" dirty="0" smtClean="0"/>
          </a:p>
          <a:p>
            <a:pPr marL="171450" indent="-171450">
              <a:buFont typeface="Arial"/>
              <a:buChar char="•"/>
            </a:pPr>
            <a:r>
              <a:rPr lang="en-US" i="0" dirty="0" smtClean="0"/>
              <a:t>Since the beginning, seed libraries have been concerned about the</a:t>
            </a:r>
            <a:r>
              <a:rPr lang="en-US" i="0" baseline="0" dirty="0" smtClean="0"/>
              <a:t> issue of seed quality.</a:t>
            </a:r>
          </a:p>
          <a:p>
            <a:pPr marL="171450" indent="-171450">
              <a:buFont typeface="Arial"/>
              <a:buChar char="•"/>
            </a:pPr>
            <a:r>
              <a:rPr lang="en-US" i="0" baseline="0" dirty="0" smtClean="0"/>
              <a:t>Low quality may refer to poor germination (seeds that don’t sprout), or seeds that have been “cross pollinated” and, as a result, don’t grow into the expected variety.</a:t>
            </a:r>
          </a:p>
          <a:p>
            <a:pPr marL="171450" indent="-171450">
              <a:buFont typeface="Arial"/>
              <a:buChar char="•"/>
            </a:pPr>
            <a:r>
              <a:rPr lang="en-US" i="0" baseline="0" dirty="0" smtClean="0"/>
              <a:t>Improper storage or handling, or poor seed labeling compounds these problems. </a:t>
            </a:r>
          </a:p>
          <a:p>
            <a:pPr marL="171450" indent="-171450">
              <a:buFont typeface="Arial"/>
              <a:buChar char="•"/>
            </a:pPr>
            <a:r>
              <a:rPr lang="en-US" i="0" baseline="0" dirty="0" smtClean="0"/>
              <a:t>Achieving high quality seed is a long term goal. It’s natural for beginner seed savers to make mistakes </a:t>
            </a:r>
            <a:r>
              <a:rPr lang="mr-IN" i="0" baseline="0" dirty="0" smtClean="0"/>
              <a:t>–</a:t>
            </a:r>
            <a:r>
              <a:rPr lang="en-US" i="0" baseline="0" dirty="0" smtClean="0"/>
              <a:t> that’s how you learn!</a:t>
            </a:r>
          </a:p>
          <a:p>
            <a:pPr marL="171450" indent="-171450">
              <a:buFont typeface="Arial"/>
              <a:buChar char="•"/>
            </a:pPr>
            <a:r>
              <a:rPr lang="en-US" i="0" baseline="0" dirty="0" smtClean="0"/>
              <a:t>There are a few ways that seed library members can increase their chances of success: 1) choose crops that are appropriate for your level of skill and your growing space 2) take advantage of the many online and hard copy resources available to learn about the basic principles of seed saving 3) join a seed saving workshop to talk with an expert!</a:t>
            </a:r>
          </a:p>
          <a:p>
            <a:pPr marL="171450" indent="-171450">
              <a:buFont typeface="Arial"/>
              <a:buChar char="•"/>
            </a:pPr>
            <a:r>
              <a:rPr lang="en-US" i="0" baseline="0" dirty="0" smtClean="0"/>
              <a:t>If you’re a farmer, or someone looking for very high quality, dependable seed, you might want to consider buying seed from a local company, rather than sourcing it here. We are all learners and volunteers and everyone is doing their best!</a:t>
            </a:r>
          </a:p>
          <a:p>
            <a:endParaRPr lang="en-US" baseline="0" dirty="0" smtClean="0"/>
          </a:p>
        </p:txBody>
      </p:sp>
      <p:sp>
        <p:nvSpPr>
          <p:cNvPr id="4" name="Slide Number Placeholder 3"/>
          <p:cNvSpPr>
            <a:spLocks noGrp="1"/>
          </p:cNvSpPr>
          <p:nvPr>
            <p:ph type="sldNum" sz="quarter" idx="10"/>
          </p:nvPr>
        </p:nvSpPr>
        <p:spPr/>
        <p:txBody>
          <a:bodyPr/>
          <a:lstStyle/>
          <a:p>
            <a:fld id="{D675F82B-062D-C74F-B93B-8B0A116E7CD1}" type="slidenum">
              <a:rPr lang="en-US" smtClean="0"/>
              <a:t>10</a:t>
            </a:fld>
            <a:endParaRPr lang="en-US"/>
          </a:p>
        </p:txBody>
      </p:sp>
    </p:spTree>
    <p:extLst>
      <p:ext uri="{BB962C8B-B14F-4D97-AF65-F5344CB8AC3E}">
        <p14:creationId xmlns:p14="http://schemas.microsoft.com/office/powerpoint/2010/main" val="3415745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dirty="0" smtClean="0"/>
              <a:t>PRESENTER NOTES:</a:t>
            </a:r>
          </a:p>
          <a:p>
            <a:r>
              <a:rPr lang="en-US" i="0" dirty="0" smtClean="0"/>
              <a:t>--- You can copy and paste this slide into the presentation whenever</a:t>
            </a:r>
            <a:r>
              <a:rPr lang="en-US" i="0" baseline="0" dirty="0" smtClean="0"/>
              <a:t> you think it’s appropriate to pause and take questions from the group.</a:t>
            </a:r>
            <a:endParaRPr lang="en-US" i="0" dirty="0" smtClean="0"/>
          </a:p>
          <a:p>
            <a:endParaRPr lang="en-US" i="0" dirty="0"/>
          </a:p>
        </p:txBody>
      </p:sp>
      <p:sp>
        <p:nvSpPr>
          <p:cNvPr id="4" name="Slide Number Placeholder 3"/>
          <p:cNvSpPr>
            <a:spLocks noGrp="1"/>
          </p:cNvSpPr>
          <p:nvPr>
            <p:ph type="sldNum" sz="quarter" idx="10"/>
          </p:nvPr>
        </p:nvSpPr>
        <p:spPr/>
        <p:txBody>
          <a:bodyPr/>
          <a:lstStyle/>
          <a:p>
            <a:fld id="{D675F82B-062D-C74F-B93B-8B0A116E7CD1}" type="slidenum">
              <a:rPr lang="en-US" smtClean="0"/>
              <a:t>11</a:t>
            </a:fld>
            <a:endParaRPr lang="en-US"/>
          </a:p>
        </p:txBody>
      </p:sp>
    </p:spTree>
    <p:extLst>
      <p:ext uri="{BB962C8B-B14F-4D97-AF65-F5344CB8AC3E}">
        <p14:creationId xmlns:p14="http://schemas.microsoft.com/office/powerpoint/2010/main" val="3779305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FULL REFERENCES</a:t>
            </a:r>
          </a:p>
          <a:p>
            <a:pPr marL="685800" lvl="1" indent="-228600">
              <a:buAutoNum type="arabicParenBoth"/>
            </a:pPr>
            <a:r>
              <a:rPr lang="en-US" baseline="0" dirty="0" smtClean="0"/>
              <a:t>UNFAO. http://</a:t>
            </a:r>
            <a:r>
              <a:rPr lang="en-US" baseline="0" dirty="0" err="1" smtClean="0"/>
              <a:t>www.fao.org</a:t>
            </a:r>
            <a:r>
              <a:rPr lang="en-US" baseline="0" dirty="0" smtClean="0"/>
              <a:t>/agriculture/crops/thematic-sitemap/theme/seeds-</a:t>
            </a:r>
            <a:r>
              <a:rPr lang="en-US" baseline="0" dirty="0" err="1" smtClean="0"/>
              <a:t>pgr</a:t>
            </a:r>
            <a:r>
              <a:rPr lang="en-US" baseline="0" dirty="0" smtClean="0"/>
              <a:t>/seed-sys/security/en/</a:t>
            </a:r>
          </a:p>
          <a:p>
            <a:pPr marL="685800" lvl="1" indent="-228600">
              <a:buAutoNum type="arabicParenBoth"/>
            </a:pPr>
            <a:r>
              <a:rPr lang="en-US" baseline="0" dirty="0" smtClean="0"/>
              <a:t>Canadian Seed Trade Association. http://</a:t>
            </a:r>
            <a:r>
              <a:rPr lang="en-US" baseline="0" dirty="0" err="1" smtClean="0"/>
              <a:t>cdnseed.org</a:t>
            </a:r>
            <a:r>
              <a:rPr lang="en-US" baseline="0" dirty="0" smtClean="0"/>
              <a:t>/</a:t>
            </a:r>
            <a:r>
              <a:rPr lang="en-US" baseline="0" dirty="0" err="1" smtClean="0"/>
              <a:t>wp</a:t>
            </a:r>
            <a:r>
              <a:rPr lang="en-US" baseline="0" dirty="0" smtClean="0"/>
              <a:t>-content/uploads/2016/06/Trade-Winds-National.-Final-1.pdf</a:t>
            </a:r>
          </a:p>
          <a:p>
            <a:pPr marL="685800" marR="0" lvl="1" indent="-228600" algn="l" defTabSz="457200" rtl="0" eaLnBrk="1" fontAlgn="auto" latinLnBrk="0" hangingPunct="1">
              <a:lnSpc>
                <a:spcPct val="100000"/>
              </a:lnSpc>
              <a:spcBef>
                <a:spcPts val="0"/>
              </a:spcBef>
              <a:spcAft>
                <a:spcPts val="0"/>
              </a:spcAft>
              <a:buClrTx/>
              <a:buSzTx/>
              <a:buFontTx/>
              <a:buAutoNum type="arabicParenBoth"/>
              <a:tabLst/>
              <a:defRPr/>
            </a:pPr>
            <a:r>
              <a:rPr lang="en-US" baseline="0" dirty="0" smtClean="0"/>
              <a:t>USC Canada. http://</a:t>
            </a:r>
            <a:r>
              <a:rPr lang="en-US" baseline="0" dirty="0" err="1" smtClean="0"/>
              <a:t>www.usc-canada.org</a:t>
            </a:r>
            <a:r>
              <a:rPr lang="en-US" baseline="0" dirty="0" smtClean="0"/>
              <a:t>/the-issues/seed-diversity</a:t>
            </a:r>
          </a:p>
          <a:p>
            <a:pPr marL="685800" marR="0" lvl="1" indent="-228600" algn="l" defTabSz="457200" rtl="0" eaLnBrk="1" fontAlgn="auto" latinLnBrk="0" hangingPunct="1">
              <a:lnSpc>
                <a:spcPct val="100000"/>
              </a:lnSpc>
              <a:spcBef>
                <a:spcPts val="0"/>
              </a:spcBef>
              <a:spcAft>
                <a:spcPts val="0"/>
              </a:spcAft>
              <a:buClrTx/>
              <a:buSzTx/>
              <a:buFontTx/>
              <a:buAutoNum type="arabicParenBoth"/>
              <a:tabLst/>
              <a:defRPr/>
            </a:pPr>
            <a:r>
              <a:rPr lang="en-US" dirty="0" smtClean="0"/>
              <a:t>Glasgow, Kathleen.</a:t>
            </a:r>
            <a:r>
              <a:rPr lang="en-US" baseline="0" dirty="0" smtClean="0"/>
              <a:t> </a:t>
            </a:r>
            <a:r>
              <a:rPr lang="en-US" sz="1200" b="0" i="1" u="none" kern="1200" dirty="0" smtClean="0">
                <a:solidFill>
                  <a:schemeClr val="tx1"/>
                </a:solidFill>
                <a:effectLst/>
                <a:latin typeface="+mn-lt"/>
                <a:ea typeface="+mn-ea"/>
                <a:cs typeface="+mn-cs"/>
              </a:rPr>
              <a:t>Mapping Nova Scotia’s Seed Collections Systems, </a:t>
            </a:r>
            <a:r>
              <a:rPr lang="en-US" sz="1200" b="0" i="0" u="none" kern="1200" dirty="0" smtClean="0">
                <a:solidFill>
                  <a:schemeClr val="tx1"/>
                </a:solidFill>
                <a:effectLst/>
                <a:latin typeface="+mn-lt"/>
                <a:ea typeface="+mn-ea"/>
                <a:cs typeface="+mn-cs"/>
              </a:rPr>
              <a:t>page</a:t>
            </a:r>
            <a:r>
              <a:rPr lang="en-US" sz="1200" b="0" i="0" u="none" kern="1200" baseline="0" dirty="0" smtClean="0">
                <a:solidFill>
                  <a:schemeClr val="tx1"/>
                </a:solidFill>
                <a:effectLst/>
                <a:latin typeface="+mn-lt"/>
                <a:ea typeface="+mn-ea"/>
                <a:cs typeface="+mn-cs"/>
              </a:rPr>
              <a:t> 5. </a:t>
            </a:r>
            <a:r>
              <a:rPr lang="en-US" sz="1200" b="0" i="1" u="none" kern="1200" dirty="0" smtClean="0">
                <a:solidFill>
                  <a:schemeClr val="tx1"/>
                </a:solidFill>
                <a:effectLst/>
                <a:latin typeface="+mn-lt"/>
                <a:ea typeface="+mn-ea"/>
                <a:cs typeface="+mn-cs"/>
              </a:rPr>
              <a:t>http://</a:t>
            </a:r>
            <a:r>
              <a:rPr lang="en-US" sz="1200" b="0" i="1" u="none" kern="1200" dirty="0" err="1" smtClean="0">
                <a:solidFill>
                  <a:schemeClr val="tx1"/>
                </a:solidFill>
                <a:effectLst/>
                <a:latin typeface="+mn-lt"/>
                <a:ea typeface="+mn-ea"/>
                <a:cs typeface="+mn-cs"/>
              </a:rPr>
              <a:t>www.acornorganic.org</a:t>
            </a:r>
            <a:r>
              <a:rPr lang="en-US" sz="1200" b="0" i="1" u="none" kern="1200" dirty="0" smtClean="0">
                <a:solidFill>
                  <a:schemeClr val="tx1"/>
                </a:solidFill>
                <a:effectLst/>
                <a:latin typeface="+mn-lt"/>
                <a:ea typeface="+mn-ea"/>
                <a:cs typeface="+mn-cs"/>
              </a:rPr>
              <a:t>/media/resources/REPORT_Seed_Collections_Systems_FINAL_Sept_21_2016.pdf</a:t>
            </a:r>
            <a:r>
              <a:rPr lang="en-US" dirty="0" smtClean="0"/>
              <a:t>.</a:t>
            </a:r>
          </a:p>
          <a:p>
            <a:pPr marL="685800" marR="0" lvl="1" indent="-228600" algn="l" defTabSz="457200" rtl="0" eaLnBrk="1" fontAlgn="auto" latinLnBrk="0" hangingPunct="1">
              <a:lnSpc>
                <a:spcPct val="100000"/>
              </a:lnSpc>
              <a:spcBef>
                <a:spcPts val="0"/>
              </a:spcBef>
              <a:spcAft>
                <a:spcPts val="0"/>
              </a:spcAft>
              <a:buClrTx/>
              <a:buSzTx/>
              <a:buFontTx/>
              <a:buAutoNum type="arabicParenBoth"/>
              <a:tabLst/>
              <a:defRPr/>
            </a:pPr>
            <a:r>
              <a:rPr lang="en-US" dirty="0" smtClean="0"/>
              <a:t>Dove,</a:t>
            </a:r>
            <a:r>
              <a:rPr lang="en-US" baseline="0" dirty="0" smtClean="0"/>
              <a:t> Charlotte. </a:t>
            </a:r>
            <a:r>
              <a:rPr lang="en-US" i="1" baseline="0" dirty="0" smtClean="0"/>
              <a:t>The Role of Community Seed Projects in Protecting Seed Diversity. </a:t>
            </a:r>
            <a:r>
              <a:rPr lang="en-US" i="0" baseline="0" dirty="0" smtClean="0"/>
              <a:t>https://</a:t>
            </a:r>
            <a:r>
              <a:rPr lang="en-US" i="0" baseline="0" dirty="0" err="1" smtClean="0"/>
              <a:t>seeddiversity.files.wordpress.com</a:t>
            </a:r>
            <a:r>
              <a:rPr lang="en-US" i="0" baseline="0" dirty="0" smtClean="0"/>
              <a:t>/2015/08/report-role-of-community-seed-</a:t>
            </a:r>
            <a:r>
              <a:rPr lang="en-US" i="0" baseline="0" dirty="0" err="1" smtClean="0"/>
              <a:t>banks.pdf</a:t>
            </a:r>
            <a:r>
              <a:rPr lang="en-US" i="0" baseline="0" dirty="0" smtClean="0"/>
              <a:t>. </a:t>
            </a:r>
          </a:p>
          <a:p>
            <a:pPr marL="685800" marR="0" lvl="1" indent="-228600" algn="l" defTabSz="457200" rtl="0" eaLnBrk="1" fontAlgn="auto" latinLnBrk="0" hangingPunct="1">
              <a:lnSpc>
                <a:spcPct val="100000"/>
              </a:lnSpc>
              <a:spcBef>
                <a:spcPts val="0"/>
              </a:spcBef>
              <a:spcAft>
                <a:spcPts val="0"/>
              </a:spcAft>
              <a:buClrTx/>
              <a:buSzTx/>
              <a:buFontTx/>
              <a:buAutoNum type="arabicParenBoth"/>
              <a:tabLst/>
              <a:defRPr/>
            </a:pPr>
            <a:r>
              <a:rPr lang="en-US" i="0" baseline="0" dirty="0" smtClean="0"/>
              <a:t>Plant Genetic Resources Canada. http://pgrc3.agr.gc.ca/about-</a:t>
            </a:r>
            <a:r>
              <a:rPr lang="en-US" i="0" baseline="0" dirty="0" err="1" smtClean="0"/>
              <a:t>propos_e.html</a:t>
            </a:r>
            <a:r>
              <a:rPr lang="en-US" i="0" baseline="0" dirty="0" smtClean="0"/>
              <a:t>. </a:t>
            </a:r>
          </a:p>
          <a:p>
            <a:pPr marL="685800" marR="0" lvl="1" indent="-228600" algn="l" defTabSz="457200" rtl="0" eaLnBrk="1" fontAlgn="auto" latinLnBrk="0" hangingPunct="1">
              <a:lnSpc>
                <a:spcPct val="100000"/>
              </a:lnSpc>
              <a:spcBef>
                <a:spcPts val="0"/>
              </a:spcBef>
              <a:spcAft>
                <a:spcPts val="0"/>
              </a:spcAft>
              <a:buClrTx/>
              <a:buSzTx/>
              <a:buFontTx/>
              <a:buAutoNum type="arabicParenBoth"/>
              <a:tabLst/>
              <a:defRPr/>
            </a:pPr>
            <a:r>
              <a:rPr lang="en-US" baseline="0" dirty="0" smtClean="0"/>
              <a:t>Seeds of Diversity. http://</a:t>
            </a:r>
            <a:r>
              <a:rPr lang="en-US" baseline="0" dirty="0" err="1" smtClean="0"/>
              <a:t>seeds.ca</a:t>
            </a:r>
            <a:endParaRPr lang="en-US" baseline="0" dirty="0" smtClean="0"/>
          </a:p>
          <a:p>
            <a:pPr marL="685800" marR="0" lvl="1" indent="-228600" algn="l" defTabSz="457200" rtl="0" eaLnBrk="1" fontAlgn="auto" latinLnBrk="0" hangingPunct="1">
              <a:lnSpc>
                <a:spcPct val="100000"/>
              </a:lnSpc>
              <a:spcBef>
                <a:spcPts val="0"/>
              </a:spcBef>
              <a:spcAft>
                <a:spcPts val="0"/>
              </a:spcAft>
              <a:buClrTx/>
              <a:buSzTx/>
              <a:buFontTx/>
              <a:buAutoNum type="arabicParenBoth"/>
              <a:tabLst/>
              <a:defRPr/>
            </a:pPr>
            <a:r>
              <a:rPr lang="en-US" baseline="0" dirty="0" smtClean="0"/>
              <a:t>ACORN. http://</a:t>
            </a:r>
            <a:r>
              <a:rPr lang="en-US" baseline="0" dirty="0" err="1" smtClean="0"/>
              <a:t>www.acornorganic.org</a:t>
            </a:r>
            <a:r>
              <a:rPr lang="en-US" baseline="0" dirty="0" smtClean="0"/>
              <a:t>/resources/</a:t>
            </a:r>
            <a:r>
              <a:rPr lang="en-US" baseline="0" dirty="0" err="1" smtClean="0"/>
              <a:t>seedsecurity</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675F82B-062D-C74F-B93B-8B0A116E7CD1}" type="slidenum">
              <a:rPr lang="en-US" smtClean="0"/>
              <a:t>12</a:t>
            </a:fld>
            <a:endParaRPr lang="en-US"/>
          </a:p>
        </p:txBody>
      </p:sp>
    </p:spTree>
    <p:extLst>
      <p:ext uri="{BB962C8B-B14F-4D97-AF65-F5344CB8AC3E}">
        <p14:creationId xmlns:p14="http://schemas.microsoft.com/office/powerpoint/2010/main" val="3779305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dirty="0" smtClean="0"/>
              <a:t>PRESENTER NOTES:</a:t>
            </a:r>
          </a:p>
          <a:p>
            <a:r>
              <a:rPr lang="en-US" i="0" dirty="0" smtClean="0"/>
              <a:t>--- Don</a:t>
            </a:r>
            <a:r>
              <a:rPr lang="mr-IN" i="0" dirty="0" smtClean="0"/>
              <a:t>’</a:t>
            </a:r>
            <a:r>
              <a:rPr lang="en-US" i="0" dirty="0" smtClean="0"/>
              <a:t>t</a:t>
            </a:r>
            <a:r>
              <a:rPr lang="en-US" i="0" baseline="0" dirty="0" smtClean="0"/>
              <a:t> forget to pass out the postcards, drawing everyone’s attention to the reverse side where they’ll find websites to search out more information</a:t>
            </a:r>
          </a:p>
          <a:p>
            <a:r>
              <a:rPr lang="en-US" i="0" baseline="0" dirty="0" smtClean="0"/>
              <a:t>---Please give credit to ACORN and THE BAUTA FAMILY INITIATIVE for generating and sharing this content.</a:t>
            </a:r>
            <a:endParaRPr lang="en-US" i="0" dirty="0" smtClean="0"/>
          </a:p>
          <a:p>
            <a:endParaRPr lang="en-US" dirty="0"/>
          </a:p>
        </p:txBody>
      </p:sp>
      <p:sp>
        <p:nvSpPr>
          <p:cNvPr id="4" name="Slide Number Placeholder 3"/>
          <p:cNvSpPr>
            <a:spLocks noGrp="1"/>
          </p:cNvSpPr>
          <p:nvPr>
            <p:ph type="sldNum" sz="quarter" idx="10"/>
          </p:nvPr>
        </p:nvSpPr>
        <p:spPr/>
        <p:txBody>
          <a:bodyPr/>
          <a:lstStyle/>
          <a:p>
            <a:fld id="{D675F82B-062D-C74F-B93B-8B0A116E7CD1}" type="slidenum">
              <a:rPr lang="en-US" smtClean="0"/>
              <a:t>13</a:t>
            </a:fld>
            <a:endParaRPr lang="en-US"/>
          </a:p>
        </p:txBody>
      </p:sp>
    </p:spTree>
    <p:extLst>
      <p:ext uri="{BB962C8B-B14F-4D97-AF65-F5344CB8AC3E}">
        <p14:creationId xmlns:p14="http://schemas.microsoft.com/office/powerpoint/2010/main" val="3779305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1" dirty="0" smtClean="0"/>
              <a:t>TALKING POINTS:</a:t>
            </a:r>
          </a:p>
          <a:p>
            <a:pPr lvl="1"/>
            <a:r>
              <a:rPr lang="en-US" dirty="0" smtClean="0"/>
              <a:t>--- WHAT</a:t>
            </a:r>
            <a:r>
              <a:rPr lang="en-US" baseline="0" dirty="0" smtClean="0"/>
              <a:t> IS SEED SECURITY?</a:t>
            </a:r>
          </a:p>
          <a:p>
            <a:pPr marL="628650" lvl="1" indent="-171450">
              <a:buFont typeface="Arial"/>
              <a:buChar char="•"/>
            </a:pPr>
            <a:r>
              <a:rPr lang="en-US" b="0" baseline="0" dirty="0" smtClean="0"/>
              <a:t>Seeds are the foundation of the food we eat. Seed security  means that farmers have access to good quantities of high quality seed. Seed security also includes biodiversity, growing many different types of seeds.</a:t>
            </a:r>
          </a:p>
          <a:p>
            <a:pPr marL="628650" lvl="1" indent="-171450">
              <a:buFont typeface="Arial"/>
              <a:buChar char="•"/>
            </a:pPr>
            <a:endParaRPr lang="en-US" b="0" i="0" baseline="0" dirty="0" smtClean="0"/>
          </a:p>
          <a:p>
            <a:pPr marL="45720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 WHY DOES SEED SECURITY MATTER?</a:t>
            </a:r>
          </a:p>
          <a:p>
            <a:pPr marL="628650" lvl="1" indent="-171450">
              <a:buFont typeface="Arial"/>
              <a:buChar char="•"/>
            </a:pPr>
            <a:r>
              <a:rPr lang="en-US" baseline="0" dirty="0" smtClean="0"/>
              <a:t>9 out of every 10 bites of food we eat originate with the planting of a seed. </a:t>
            </a:r>
            <a:r>
              <a:rPr lang="en-US" b="1" dirty="0" smtClean="0"/>
              <a:t>(SOURCE 2)</a:t>
            </a:r>
            <a:r>
              <a:rPr lang="en-US" dirty="0" smtClean="0"/>
              <a:t> </a:t>
            </a:r>
          </a:p>
          <a:p>
            <a:pPr marL="628650" lvl="1" indent="-171450">
              <a:buFont typeface="Arial"/>
              <a:buChar char="•"/>
            </a:pPr>
            <a:r>
              <a:rPr lang="en-US" baseline="0" dirty="0" smtClean="0"/>
              <a:t>Virtually all vegetable seed planted in Canada is imported. If there was an interruption in this global seed supply, where would our food come from?</a:t>
            </a:r>
          </a:p>
          <a:p>
            <a:pPr lvl="1"/>
            <a:endParaRPr lang="en-US" baseline="0" dirty="0" smtClean="0"/>
          </a:p>
          <a:p>
            <a:pPr lvl="1"/>
            <a:r>
              <a:rPr lang="en-US" b="1" baseline="0" dirty="0" smtClean="0"/>
              <a:t>SOURCES:</a:t>
            </a:r>
          </a:p>
          <a:p>
            <a:pPr marL="685800" lvl="1" indent="-228600">
              <a:buAutoNum type="arabicParenBoth"/>
            </a:pPr>
            <a:r>
              <a:rPr lang="en-US" baseline="0" dirty="0" smtClean="0"/>
              <a:t>UNFAO. http://</a:t>
            </a:r>
            <a:r>
              <a:rPr lang="en-US" baseline="0" dirty="0" err="1" smtClean="0"/>
              <a:t>www.fao.org</a:t>
            </a:r>
            <a:r>
              <a:rPr lang="en-US" baseline="0" dirty="0" smtClean="0"/>
              <a:t>/agriculture/crops/thematic-sitemap/theme/seeds-</a:t>
            </a:r>
            <a:r>
              <a:rPr lang="en-US" baseline="0" dirty="0" err="1" smtClean="0"/>
              <a:t>pgr</a:t>
            </a:r>
            <a:r>
              <a:rPr lang="en-US" baseline="0" dirty="0" smtClean="0"/>
              <a:t>/seed-sys/security/en/</a:t>
            </a:r>
          </a:p>
          <a:p>
            <a:pPr marL="685800" lvl="1" indent="-228600">
              <a:buAutoNum type="arabicParenBoth"/>
            </a:pPr>
            <a:r>
              <a:rPr lang="en-US" baseline="0" dirty="0" smtClean="0"/>
              <a:t>Canadian Seed Trade Association. http://</a:t>
            </a:r>
            <a:r>
              <a:rPr lang="en-US" baseline="0" dirty="0" err="1" smtClean="0"/>
              <a:t>cdnseed.org</a:t>
            </a:r>
            <a:r>
              <a:rPr lang="en-US" baseline="0" dirty="0" smtClean="0"/>
              <a:t>/</a:t>
            </a:r>
            <a:r>
              <a:rPr lang="en-US" baseline="0" dirty="0" err="1" smtClean="0"/>
              <a:t>wp</a:t>
            </a:r>
            <a:r>
              <a:rPr lang="en-US" baseline="0" dirty="0" smtClean="0"/>
              <a:t>-content/uploads/2016/06/Trade-Winds-National.-Final-1.pdf</a:t>
            </a:r>
          </a:p>
          <a:p>
            <a:pPr marL="457200" lvl="1" indent="0">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675F82B-062D-C74F-B93B-8B0A116E7CD1}" type="slidenum">
              <a:rPr lang="en-US" smtClean="0"/>
              <a:t>2</a:t>
            </a:fld>
            <a:endParaRPr lang="en-US"/>
          </a:p>
        </p:txBody>
      </p:sp>
    </p:spTree>
    <p:extLst>
      <p:ext uri="{BB962C8B-B14F-4D97-AF65-F5344CB8AC3E}">
        <p14:creationId xmlns:p14="http://schemas.microsoft.com/office/powerpoint/2010/main" val="3415745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1" baseline="0" dirty="0" smtClean="0"/>
              <a:t>TALKING POINTS: </a:t>
            </a:r>
          </a:p>
          <a:p>
            <a:pPr lvl="1"/>
            <a:r>
              <a:rPr lang="en-US" baseline="0" dirty="0" smtClean="0"/>
              <a:t>--- WHAT IS BIODIVERSITY?</a:t>
            </a:r>
          </a:p>
          <a:p>
            <a:pPr marL="628650" lvl="1" indent="-171450">
              <a:buFont typeface="Arial"/>
              <a:buChar char="•"/>
            </a:pPr>
            <a:r>
              <a:rPr lang="en-US" baseline="0" dirty="0" smtClean="0"/>
              <a:t>Agricultural biodiversity is an important part of seed security.</a:t>
            </a:r>
          </a:p>
          <a:p>
            <a:pPr marL="628650" lvl="1" indent="-171450">
              <a:buFont typeface="Arial"/>
              <a:buChar char="•"/>
            </a:pPr>
            <a:r>
              <a:rPr lang="en-US" baseline="0" dirty="0" smtClean="0"/>
              <a:t>Biodiversity refers to:</a:t>
            </a:r>
          </a:p>
          <a:p>
            <a:pPr marL="1143000" lvl="2" indent="-228600">
              <a:buFont typeface="Arial"/>
              <a:buAutoNum type="arabicParenR"/>
            </a:pPr>
            <a:r>
              <a:rPr lang="en-US" baseline="0" dirty="0" smtClean="0"/>
              <a:t>the number of different crops being grown </a:t>
            </a:r>
          </a:p>
          <a:p>
            <a:pPr marL="1143000" lvl="2" indent="-228600">
              <a:buFont typeface="Arial"/>
              <a:buAutoNum type="arabicParenR"/>
            </a:pPr>
            <a:r>
              <a:rPr lang="en-US" baseline="0" dirty="0" smtClean="0"/>
              <a:t>the number of varieties of each of those crops. For example, growing potatoes, beets, and tomatoes represents a diversity of crops. Growing ‘Yukon Gold’ and ‘</a:t>
            </a:r>
            <a:r>
              <a:rPr lang="en-US" baseline="0" dirty="0" err="1" smtClean="0"/>
              <a:t>Russett</a:t>
            </a:r>
            <a:r>
              <a:rPr lang="en-US" baseline="0" dirty="0" smtClean="0"/>
              <a:t>’ potatoes;  ‘Detroit Dark Red’ and ‘Touchstone Gold’ Beets; and ‘Brandywine’ and ‘Cherokee’ tomatoes represents even more diversity because there’s more than one type of each crop. </a:t>
            </a:r>
          </a:p>
          <a:p>
            <a:pPr marL="628650" lvl="1" indent="-171450">
              <a:buFont typeface="Arial"/>
              <a:buChar char="•"/>
            </a:pPr>
            <a:r>
              <a:rPr lang="en-US" baseline="0" dirty="0" smtClean="0"/>
              <a:t>In the last century, we’ve lost 75% of the world’s agricultural biodiversity. </a:t>
            </a:r>
          </a:p>
          <a:p>
            <a:pPr marL="628650" lvl="1" indent="-171450">
              <a:buFont typeface="Arial"/>
              <a:buChar char="•"/>
            </a:pPr>
            <a:r>
              <a:rPr lang="en-US" baseline="0" dirty="0" smtClean="0"/>
              <a:t>In North America, 90% of fruit and vegetable varieties are gone. </a:t>
            </a:r>
            <a:r>
              <a:rPr lang="en-US" b="1" baseline="0" dirty="0" smtClean="0"/>
              <a:t>(SOURCE 1)</a:t>
            </a:r>
          </a:p>
          <a:p>
            <a:pPr marL="628650" lvl="1" indent="-171450">
              <a:buFont typeface="Arial"/>
              <a:buChar char="•"/>
            </a:pPr>
            <a:r>
              <a:rPr lang="en-US" baseline="0" dirty="0" smtClean="0"/>
              <a:t>Farmers are stewards of biodiversity! For generations, farmers have understood that the genetics of different plant varieties are valuable in different ways. Planting a variety of seeds helps ensure that at least some will produce food.</a:t>
            </a:r>
            <a:r>
              <a:rPr lang="en-US" b="1" baseline="0" dirty="0" smtClean="0"/>
              <a:t> (SOURCE 2)</a:t>
            </a:r>
          </a:p>
          <a:p>
            <a:endParaRPr lang="en-US" dirty="0" smtClean="0"/>
          </a:p>
          <a:p>
            <a:r>
              <a:rPr lang="en-US" b="1" dirty="0" smtClean="0"/>
              <a:t>	SOURCES:</a:t>
            </a:r>
          </a:p>
          <a:p>
            <a:pPr marL="685800" lvl="1" indent="-228600">
              <a:buAutoNum type="arabicParenBoth"/>
            </a:pPr>
            <a:r>
              <a:rPr lang="en-US" baseline="0" dirty="0" smtClean="0"/>
              <a:t>USC Canada. http://</a:t>
            </a:r>
            <a:r>
              <a:rPr lang="en-US" baseline="0" dirty="0" err="1" smtClean="0"/>
              <a:t>www.usc-canada.org</a:t>
            </a:r>
            <a:r>
              <a:rPr lang="en-US" baseline="0" dirty="0" smtClean="0"/>
              <a:t>/the-issues/seed-diversity</a:t>
            </a:r>
          </a:p>
          <a:p>
            <a:pPr marL="685800" marR="0" lvl="1" indent="-228600" algn="l" defTabSz="457200" rtl="0" eaLnBrk="1" fontAlgn="auto" latinLnBrk="0" hangingPunct="1">
              <a:lnSpc>
                <a:spcPct val="100000"/>
              </a:lnSpc>
              <a:spcBef>
                <a:spcPts val="0"/>
              </a:spcBef>
              <a:spcAft>
                <a:spcPts val="0"/>
              </a:spcAft>
              <a:buClrTx/>
              <a:buSzTx/>
              <a:buFontTx/>
              <a:buAutoNum type="arabicParenBoth"/>
              <a:tabLst/>
              <a:defRPr/>
            </a:pPr>
            <a:r>
              <a:rPr lang="en-US" baseline="0" dirty="0" smtClean="0"/>
              <a:t>USC Canada. http://</a:t>
            </a:r>
            <a:r>
              <a:rPr lang="en-US" baseline="0" dirty="0" err="1" smtClean="0"/>
              <a:t>www.usc-canada.org</a:t>
            </a:r>
            <a:r>
              <a:rPr lang="en-US" baseline="0" dirty="0" smtClean="0"/>
              <a:t>/the-issues/seed-diversity</a:t>
            </a:r>
          </a:p>
          <a:p>
            <a:pPr marL="228600" indent="-228600">
              <a:buAutoNum type="arabicParenBoth"/>
            </a:pPr>
            <a:endParaRPr lang="en-US" baseline="0" dirty="0" smtClean="0"/>
          </a:p>
          <a:p>
            <a:pPr marL="228600" indent="-228600">
              <a:buAutoNum type="arabicParenBoth"/>
            </a:pP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D675F82B-062D-C74F-B93B-8B0A116E7CD1}" type="slidenum">
              <a:rPr lang="en-US" smtClean="0"/>
              <a:t>3</a:t>
            </a:fld>
            <a:endParaRPr lang="en-US"/>
          </a:p>
        </p:txBody>
      </p:sp>
    </p:spTree>
    <p:extLst>
      <p:ext uri="{BB962C8B-B14F-4D97-AF65-F5344CB8AC3E}">
        <p14:creationId xmlns:p14="http://schemas.microsoft.com/office/powerpoint/2010/main" val="3415745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a:t>
            </a:r>
            <a:r>
              <a:rPr lang="en-US" b="1" baseline="0" dirty="0" smtClean="0"/>
              <a:t> NOTES:</a:t>
            </a:r>
          </a:p>
          <a:p>
            <a:pPr marL="0" marR="0" indent="0" algn="l" defTabSz="457200" rtl="0" eaLnBrk="1" fontAlgn="auto" latinLnBrk="0" hangingPunct="1">
              <a:lnSpc>
                <a:spcPct val="100000"/>
              </a:lnSpc>
              <a:spcBef>
                <a:spcPts val="0"/>
              </a:spcBef>
              <a:spcAft>
                <a:spcPts val="0"/>
              </a:spcAft>
              <a:buClrTx/>
              <a:buSzTx/>
              <a:buFontTx/>
              <a:buNone/>
              <a:tabLst/>
              <a:defRPr/>
            </a:pPr>
            <a:r>
              <a:rPr lang="en-US" b="0" i="0" dirty="0" smtClean="0"/>
              <a:t>---</a:t>
            </a:r>
            <a:r>
              <a:rPr lang="en-US" b="0" i="0" baseline="0" dirty="0" smtClean="0"/>
              <a:t> The graphic on this slide says “Return Seed to Library”. Y</a:t>
            </a:r>
            <a:r>
              <a:rPr lang="en-US" i="0" baseline="0" dirty="0" smtClean="0">
                <a:solidFill>
                  <a:srgbClr val="FF0000"/>
                </a:solidFill>
              </a:rPr>
              <a:t>ou could mention at this point whether or not you allow, or require returns of seed</a:t>
            </a:r>
          </a:p>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smtClean="0">
                <a:solidFill>
                  <a:srgbClr val="FF0000"/>
                </a:solidFill>
              </a:rPr>
              <a:t>--- If you are recruiting volunteers, you may want to elaborate on the last point.</a:t>
            </a:r>
          </a:p>
          <a:p>
            <a:endParaRPr lang="en-US" b="1" dirty="0" smtClean="0"/>
          </a:p>
          <a:p>
            <a:r>
              <a:rPr lang="en-US" b="1" dirty="0" smtClean="0"/>
              <a:t>TALKING POINTS: </a:t>
            </a:r>
          </a:p>
          <a:p>
            <a:r>
              <a:rPr lang="en-US" dirty="0" smtClean="0"/>
              <a:t>---WHAT IS A SEED LIBRARY?</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Farmers</a:t>
            </a:r>
            <a:r>
              <a:rPr lang="en-US" baseline="0" dirty="0" smtClean="0"/>
              <a:t> aren’t the only ones who can help biodiversity. </a:t>
            </a:r>
          </a:p>
          <a:p>
            <a:pPr marL="171450" indent="-171450">
              <a:buFont typeface="Arial"/>
              <a:buChar char="•"/>
            </a:pPr>
            <a:r>
              <a:rPr lang="en-US" baseline="0" dirty="0" smtClean="0"/>
              <a:t>If you can grow food, you can also save seed!</a:t>
            </a:r>
          </a:p>
          <a:p>
            <a:pPr marL="171450" indent="-171450">
              <a:buFont typeface="Arial"/>
              <a:buChar char="•"/>
            </a:pPr>
            <a:r>
              <a:rPr lang="en-US" baseline="0" dirty="0" smtClean="0"/>
              <a:t>Seed libraries encourage people learning how to grow food and save seed.</a:t>
            </a:r>
          </a:p>
          <a:p>
            <a:pPr marL="171450" indent="-171450">
              <a:buFont typeface="Arial"/>
              <a:buChar char="•"/>
            </a:pPr>
            <a:r>
              <a:rPr lang="en-US" dirty="0" smtClean="0"/>
              <a:t>A seed library</a:t>
            </a:r>
            <a:r>
              <a:rPr lang="en-US" baseline="0" dirty="0" smtClean="0"/>
              <a:t> is a public collection of seeds where anyone can “borrow” a small quantity of seeds to grow. If the resulting seeds are saved, they may be returned to the library for the next grower!</a:t>
            </a:r>
            <a:endParaRPr lang="en-US" dirty="0" smtClean="0"/>
          </a:p>
          <a:p>
            <a:pPr marL="171450" indent="-171450">
              <a:buFont typeface="Arial"/>
              <a:buChar char="•"/>
            </a:pPr>
            <a:r>
              <a:rPr lang="en-US" dirty="0" smtClean="0"/>
              <a:t>Seed libraries aim to provide free public access to locally grown seeds </a:t>
            </a:r>
          </a:p>
          <a:p>
            <a:pPr marL="171450" indent="-171450">
              <a:buFont typeface="Arial"/>
              <a:buChar char="•"/>
            </a:pPr>
            <a:r>
              <a:rPr lang="en-US" b="0" u="none" dirty="0" smtClean="0"/>
              <a:t>They promote awareness of seed</a:t>
            </a:r>
            <a:r>
              <a:rPr lang="en-US" b="0" u="none" baseline="0" dirty="0" smtClean="0"/>
              <a:t> </a:t>
            </a:r>
            <a:r>
              <a:rPr lang="en-US" b="0" u="none" dirty="0" smtClean="0"/>
              <a:t>issues </a:t>
            </a:r>
          </a:p>
          <a:p>
            <a:pPr marL="171450" indent="-171450">
              <a:buFont typeface="Arial"/>
              <a:buChar char="•"/>
            </a:pPr>
            <a:r>
              <a:rPr lang="en-US" b="0" u="none" dirty="0" smtClean="0"/>
              <a:t>They’re not</a:t>
            </a:r>
            <a:r>
              <a:rPr lang="en-US" b="0" u="none" baseline="0" dirty="0" smtClean="0"/>
              <a:t> always found in book libraries! They can be mobile, or located in resource </a:t>
            </a:r>
            <a:r>
              <a:rPr lang="en-US" b="0" u="none" baseline="0" dirty="0" err="1" smtClean="0"/>
              <a:t>centres</a:t>
            </a:r>
            <a:r>
              <a:rPr lang="en-US" b="0" u="none" baseline="0" dirty="0" smtClean="0"/>
              <a:t>, community gardens, or anywhere.</a:t>
            </a:r>
            <a:endParaRPr lang="en-US" b="0" u="none" dirty="0" smtClean="0"/>
          </a:p>
          <a:p>
            <a:pPr marL="171450" indent="-171450">
              <a:buFont typeface="Arial"/>
              <a:buChar char="•"/>
            </a:pPr>
            <a:r>
              <a:rPr lang="en-US" b="0" u="none" dirty="0" smtClean="0">
                <a:solidFill>
                  <a:schemeClr val="accent2"/>
                </a:solidFill>
              </a:rPr>
              <a:t>They often function thanks to volunteers! </a:t>
            </a:r>
            <a:r>
              <a:rPr lang="en-US" b="1" u="none" baseline="0" dirty="0" smtClean="0">
                <a:solidFill>
                  <a:schemeClr val="accent2"/>
                </a:solidFill>
              </a:rPr>
              <a:t>(SOURCE 1)</a:t>
            </a:r>
            <a:endParaRPr lang="en-US" b="1" u="none" dirty="0" smtClean="0"/>
          </a:p>
          <a:p>
            <a:pPr marL="171450" indent="-171450">
              <a:buFont typeface="Arial"/>
              <a:buChar char="•"/>
            </a:pPr>
            <a:endParaRPr lang="en-US" baseline="0" dirty="0" smtClean="0"/>
          </a:p>
          <a:p>
            <a:r>
              <a:rPr lang="en-US" b="1" dirty="0" smtClean="0"/>
              <a:t>SOURCES:</a:t>
            </a:r>
          </a:p>
          <a:p>
            <a:pPr marL="228600" marR="0" indent="-228600" algn="l" defTabSz="457200" rtl="0" eaLnBrk="1" fontAlgn="auto" latinLnBrk="0" hangingPunct="1">
              <a:lnSpc>
                <a:spcPct val="100000"/>
              </a:lnSpc>
              <a:spcBef>
                <a:spcPts val="0"/>
              </a:spcBef>
              <a:spcAft>
                <a:spcPts val="0"/>
              </a:spcAft>
              <a:buClrTx/>
              <a:buSzTx/>
              <a:buFontTx/>
              <a:buAutoNum type="arabicParenBoth"/>
              <a:tabLst/>
              <a:defRPr/>
            </a:pPr>
            <a:r>
              <a:rPr lang="en-US" dirty="0" smtClean="0"/>
              <a:t>Glasgow, Kathleen.</a:t>
            </a:r>
            <a:r>
              <a:rPr lang="en-US" baseline="0" dirty="0" smtClean="0"/>
              <a:t> </a:t>
            </a:r>
            <a:r>
              <a:rPr lang="en-US" sz="1200" b="0" i="1" u="none" kern="1200" dirty="0" smtClean="0">
                <a:solidFill>
                  <a:schemeClr val="tx1"/>
                </a:solidFill>
                <a:effectLst/>
                <a:latin typeface="+mn-lt"/>
                <a:ea typeface="+mn-ea"/>
                <a:cs typeface="+mn-cs"/>
              </a:rPr>
              <a:t>Mapping Nova Scotia’s Seed Collections Systems, </a:t>
            </a:r>
            <a:r>
              <a:rPr lang="en-US" sz="1200" b="0" i="0" u="none" kern="1200" dirty="0" smtClean="0">
                <a:solidFill>
                  <a:schemeClr val="tx1"/>
                </a:solidFill>
                <a:effectLst/>
                <a:latin typeface="+mn-lt"/>
                <a:ea typeface="+mn-ea"/>
                <a:cs typeface="+mn-cs"/>
              </a:rPr>
              <a:t>page</a:t>
            </a:r>
            <a:r>
              <a:rPr lang="en-US" sz="1200" b="0" i="0" u="none" kern="1200" baseline="0" dirty="0" smtClean="0">
                <a:solidFill>
                  <a:schemeClr val="tx1"/>
                </a:solidFill>
                <a:effectLst/>
                <a:latin typeface="+mn-lt"/>
                <a:ea typeface="+mn-ea"/>
                <a:cs typeface="+mn-cs"/>
              </a:rPr>
              <a:t> 5. </a:t>
            </a:r>
            <a:r>
              <a:rPr lang="en-US" sz="1200" b="0" i="1" u="none" kern="1200" dirty="0" smtClean="0">
                <a:solidFill>
                  <a:schemeClr val="tx1"/>
                </a:solidFill>
                <a:effectLst/>
                <a:latin typeface="+mn-lt"/>
                <a:ea typeface="+mn-ea"/>
                <a:cs typeface="+mn-cs"/>
              </a:rPr>
              <a:t>http://</a:t>
            </a:r>
            <a:r>
              <a:rPr lang="en-US" sz="1200" b="0" i="1" u="none" kern="1200" dirty="0" err="1" smtClean="0">
                <a:solidFill>
                  <a:schemeClr val="tx1"/>
                </a:solidFill>
                <a:effectLst/>
                <a:latin typeface="+mn-lt"/>
                <a:ea typeface="+mn-ea"/>
                <a:cs typeface="+mn-cs"/>
              </a:rPr>
              <a:t>www.acornorganic.org</a:t>
            </a:r>
            <a:r>
              <a:rPr lang="en-US" sz="1200" b="0" i="1" u="none" kern="1200" dirty="0" smtClean="0">
                <a:solidFill>
                  <a:schemeClr val="tx1"/>
                </a:solidFill>
                <a:effectLst/>
                <a:latin typeface="+mn-lt"/>
                <a:ea typeface="+mn-ea"/>
                <a:cs typeface="+mn-cs"/>
              </a:rPr>
              <a:t>/media/resources/REPORT_Seed_Collections_Systems_FINAL_Sept_21_2016.pdf</a:t>
            </a:r>
            <a:r>
              <a:rPr lang="en-US" dirty="0" smtClean="0"/>
              <a:t>, page 5.</a:t>
            </a:r>
          </a:p>
          <a:p>
            <a:endParaRPr lang="en-US" b="1"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675F82B-062D-C74F-B93B-8B0A116E7CD1}" type="slidenum">
              <a:rPr lang="en-US" smtClean="0"/>
              <a:t>4</a:t>
            </a:fld>
            <a:endParaRPr lang="en-US"/>
          </a:p>
        </p:txBody>
      </p:sp>
    </p:spTree>
    <p:extLst>
      <p:ext uri="{BB962C8B-B14F-4D97-AF65-F5344CB8AC3E}">
        <p14:creationId xmlns:p14="http://schemas.microsoft.com/office/powerpoint/2010/main" val="3415745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PRESENTER </a:t>
            </a:r>
            <a:r>
              <a:rPr lang="en-US" b="1" i="0" baseline="0" dirty="0" smtClean="0"/>
              <a:t>NOTES:</a:t>
            </a:r>
          </a:p>
          <a:p>
            <a:r>
              <a:rPr lang="en-US" i="0" baseline="0" dirty="0" smtClean="0"/>
              <a:t>--- When talking about “marketplace” (below), you may point out the postcards which list local seed companies.</a:t>
            </a:r>
            <a:endParaRPr lang="en-US" i="0" dirty="0" smtClean="0"/>
          </a:p>
          <a:p>
            <a:endParaRPr lang="en-US" b="1" dirty="0" smtClean="0"/>
          </a:p>
          <a:p>
            <a:r>
              <a:rPr lang="en-US" b="1" dirty="0" smtClean="0"/>
              <a:t>TALKING POINTS:</a:t>
            </a:r>
          </a:p>
          <a:p>
            <a:r>
              <a:rPr lang="en-US" dirty="0" smtClean="0"/>
              <a:t>--- WHAT</a:t>
            </a:r>
            <a:r>
              <a:rPr lang="en-US" baseline="0" dirty="0" smtClean="0"/>
              <a:t> DO SEED LIBRARIES DO?</a:t>
            </a:r>
            <a:endParaRPr lang="en-US" dirty="0" smtClean="0"/>
          </a:p>
          <a:p>
            <a:pPr marL="171450" indent="-171450">
              <a:buFont typeface="Arial"/>
              <a:buChar char="•"/>
            </a:pPr>
            <a:r>
              <a:rPr lang="en-US" dirty="0" smtClean="0"/>
              <a:t>EDUCATION: Raising awareness of seed issues and teaching seed saving skills </a:t>
            </a:r>
          </a:p>
          <a:p>
            <a:pPr marL="171450" indent="-171450">
              <a:buFont typeface="Arial"/>
              <a:buChar char="•"/>
            </a:pPr>
            <a:r>
              <a:rPr lang="en-US" dirty="0" smtClean="0"/>
              <a:t>ADVOCACY: Protecting the rights of individuals to save and exchange seeds </a:t>
            </a:r>
          </a:p>
          <a:p>
            <a:pPr marL="171450" indent="-171450">
              <a:buFont typeface="Arial"/>
              <a:buChar char="•"/>
            </a:pPr>
            <a:r>
              <a:rPr lang="en-US" dirty="0" smtClean="0"/>
              <a:t>STEWARD RARE SEEDS: Identifying and saving rare and unusual seeds </a:t>
            </a:r>
          </a:p>
          <a:p>
            <a:pPr marL="171450" indent="-171450">
              <a:buFont typeface="Arial"/>
              <a:buChar char="•"/>
            </a:pPr>
            <a:r>
              <a:rPr lang="en-US" dirty="0" smtClean="0"/>
              <a:t>PROMOTE LOCAL SEEDS: Encouraging the development of locally adapted varieties </a:t>
            </a:r>
          </a:p>
          <a:p>
            <a:pPr marL="171450" indent="-171450">
              <a:buFont typeface="Arial"/>
              <a:buChar char="•"/>
            </a:pPr>
            <a:r>
              <a:rPr lang="en-US" dirty="0" smtClean="0"/>
              <a:t>BUILD NETWORKS:  Creating  networks  of  gardeners,  farmers  and  seed  savers  to  share skills and resources </a:t>
            </a:r>
          </a:p>
          <a:p>
            <a:pPr marL="171450" indent="-171450">
              <a:buFont typeface="Arial"/>
              <a:buChar char="•"/>
            </a:pPr>
            <a:r>
              <a:rPr lang="en-US" dirty="0" smtClean="0"/>
              <a:t>CREATE A MARKETPLACE: Helping to create a marketplace for local seed </a:t>
            </a:r>
            <a:r>
              <a:rPr lang="en-US" b="1" baseline="0" dirty="0" smtClean="0"/>
              <a:t>(SOURCE 1).</a:t>
            </a:r>
            <a:endParaRPr lang="en-US" dirty="0" smtClean="0"/>
          </a:p>
          <a:p>
            <a:endParaRPr lang="en-US" dirty="0" smtClean="0"/>
          </a:p>
          <a:p>
            <a:r>
              <a:rPr lang="en-US" dirty="0" smtClean="0"/>
              <a:t>--- In Atlantic Canada, seed libraries</a:t>
            </a:r>
            <a:r>
              <a:rPr lang="en-US" baseline="0" dirty="0" smtClean="0"/>
              <a:t> focus on the education and networking aspects of seed </a:t>
            </a:r>
            <a:r>
              <a:rPr lang="en-US" b="1" baseline="0" dirty="0" smtClean="0"/>
              <a:t>(SOURCE 2).</a:t>
            </a:r>
            <a:r>
              <a:rPr lang="en-US" baseline="0" dirty="0" smtClean="0"/>
              <a:t>They are gathering places for people to learn more about gardening and seed saving, as well as seed issues. As the libraries evolve, networks develop among the membership which enables people to deepen their participation, help each other, and stay committed to seed in the long term. When seed library members want to broaden their seed choices, they may look to local seed companies for further options. </a:t>
            </a:r>
            <a:endParaRPr lang="en-US" dirty="0" smtClean="0"/>
          </a:p>
          <a:p>
            <a:endParaRPr lang="en-US" dirty="0" smtClean="0"/>
          </a:p>
          <a:p>
            <a:r>
              <a:rPr lang="en-US" b="1" dirty="0" smtClean="0"/>
              <a:t>SOURCES: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 Dove,</a:t>
            </a:r>
            <a:r>
              <a:rPr lang="en-US" baseline="0" dirty="0" smtClean="0"/>
              <a:t> Charlotte. </a:t>
            </a:r>
            <a:r>
              <a:rPr lang="en-US" i="1" baseline="0" dirty="0" smtClean="0"/>
              <a:t>The Role of Community Seed Projects in Protecting Seed Diversity. </a:t>
            </a:r>
            <a:r>
              <a:rPr lang="en-US" i="0" baseline="0" dirty="0" smtClean="0"/>
              <a:t>https://</a:t>
            </a:r>
            <a:r>
              <a:rPr lang="en-US" i="0" baseline="0" dirty="0" err="1" smtClean="0"/>
              <a:t>seeddiversity.files.wordpress.com</a:t>
            </a:r>
            <a:r>
              <a:rPr lang="en-US" i="0" baseline="0" dirty="0" smtClean="0"/>
              <a:t>/2015/08/report-role-of-community-seed-</a:t>
            </a:r>
            <a:r>
              <a:rPr lang="en-US" i="0" baseline="0" dirty="0" err="1" smtClean="0"/>
              <a:t>banks.pdf</a:t>
            </a:r>
            <a:r>
              <a:rPr lang="en-US" i="0" baseline="0" dirty="0" smtClean="0"/>
              <a:t>.</a:t>
            </a:r>
            <a:r>
              <a:rPr lang="en-US" i="1" baseline="0" dirty="0" smtClean="0"/>
              <a:t> </a:t>
            </a:r>
            <a:r>
              <a:rPr lang="en-US" i="0" baseline="0" dirty="0" smtClean="0"/>
              <a:t>Page 13</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 Glasgow, Kathleen.</a:t>
            </a:r>
            <a:r>
              <a:rPr lang="en-US" baseline="0" dirty="0" smtClean="0"/>
              <a:t> </a:t>
            </a:r>
            <a:r>
              <a:rPr lang="en-US" sz="1200" b="0" i="1" u="none" kern="1200" dirty="0" smtClean="0">
                <a:solidFill>
                  <a:schemeClr val="tx1"/>
                </a:solidFill>
                <a:effectLst/>
                <a:latin typeface="+mn-lt"/>
                <a:ea typeface="+mn-ea"/>
                <a:cs typeface="+mn-cs"/>
              </a:rPr>
              <a:t>Mapping Nova Scotia’s Seed Collections Systems, </a:t>
            </a:r>
            <a:r>
              <a:rPr lang="en-US" sz="1200" b="0" i="0" u="none" kern="1200" dirty="0" smtClean="0">
                <a:solidFill>
                  <a:schemeClr val="tx1"/>
                </a:solidFill>
                <a:effectLst/>
                <a:latin typeface="+mn-lt"/>
                <a:ea typeface="+mn-ea"/>
                <a:cs typeface="+mn-cs"/>
              </a:rPr>
              <a:t>page</a:t>
            </a:r>
            <a:r>
              <a:rPr lang="en-US" sz="1200" b="0" i="0" u="none" kern="1200" baseline="0" dirty="0" smtClean="0">
                <a:solidFill>
                  <a:schemeClr val="tx1"/>
                </a:solidFill>
                <a:effectLst/>
                <a:latin typeface="+mn-lt"/>
                <a:ea typeface="+mn-ea"/>
                <a:cs typeface="+mn-cs"/>
              </a:rPr>
              <a:t> 5. </a:t>
            </a:r>
            <a:r>
              <a:rPr lang="en-US" sz="1200" b="0" i="1" u="none" kern="1200" dirty="0" smtClean="0">
                <a:solidFill>
                  <a:schemeClr val="tx1"/>
                </a:solidFill>
                <a:effectLst/>
                <a:latin typeface="+mn-lt"/>
                <a:ea typeface="+mn-ea"/>
                <a:cs typeface="+mn-cs"/>
              </a:rPr>
              <a:t>http://</a:t>
            </a:r>
            <a:r>
              <a:rPr lang="en-US" sz="1200" b="0" i="1" u="none" kern="1200" dirty="0" err="1" smtClean="0">
                <a:solidFill>
                  <a:schemeClr val="tx1"/>
                </a:solidFill>
                <a:effectLst/>
                <a:latin typeface="+mn-lt"/>
                <a:ea typeface="+mn-ea"/>
                <a:cs typeface="+mn-cs"/>
              </a:rPr>
              <a:t>www.acornorganic.org</a:t>
            </a:r>
            <a:r>
              <a:rPr lang="en-US" sz="1200" b="0" i="1" u="none" kern="1200" dirty="0" smtClean="0">
                <a:solidFill>
                  <a:schemeClr val="tx1"/>
                </a:solidFill>
                <a:effectLst/>
                <a:latin typeface="+mn-lt"/>
                <a:ea typeface="+mn-ea"/>
                <a:cs typeface="+mn-cs"/>
              </a:rPr>
              <a:t>/media/resources/REPORT_Seed_Collections_Systems_FINAL_Sept_21_2016.pdf</a:t>
            </a:r>
            <a:r>
              <a:rPr lang="en-US" dirty="0" smtClean="0"/>
              <a:t>, page 5.</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D675F82B-062D-C74F-B93B-8B0A116E7CD1}" type="slidenum">
              <a:rPr lang="en-US" smtClean="0"/>
              <a:t>5</a:t>
            </a:fld>
            <a:endParaRPr lang="en-US"/>
          </a:p>
        </p:txBody>
      </p:sp>
    </p:spTree>
    <p:extLst>
      <p:ext uri="{BB962C8B-B14F-4D97-AF65-F5344CB8AC3E}">
        <p14:creationId xmlns:p14="http://schemas.microsoft.com/office/powerpoint/2010/main" val="3415745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PRESENTER NOTES:</a:t>
            </a:r>
          </a:p>
          <a:p>
            <a:r>
              <a:rPr lang="en-US" i="0" dirty="0" smtClean="0"/>
              <a:t>---</a:t>
            </a:r>
            <a:r>
              <a:rPr lang="en-US" i="0" baseline="0" dirty="0" smtClean="0"/>
              <a:t> Use poster definitions for the different kinds of seed collections.</a:t>
            </a:r>
            <a:r>
              <a:rPr lang="en-US" b="1" i="0" baseline="0" dirty="0" smtClean="0"/>
              <a:t> (SOURCE 3)</a:t>
            </a:r>
            <a:r>
              <a:rPr lang="en-US" i="0" baseline="0" dirty="0" smtClean="0"/>
              <a:t> </a:t>
            </a:r>
          </a:p>
          <a:p>
            <a:r>
              <a:rPr lang="en-US" baseline="0" dirty="0" smtClean="0"/>
              <a:t>--- Pictures (top left, clockwise): 2 people checking out the collection at PGRC Saskatoon. Small collection of orca beans headed to a seed bank. Paul, from Seeds of Diversity, entering seeds into their national seed bank. The </a:t>
            </a:r>
            <a:r>
              <a:rPr lang="en-US" baseline="0" dirty="0" err="1" smtClean="0"/>
              <a:t>Millenium</a:t>
            </a:r>
            <a:r>
              <a:rPr lang="en-US" baseline="0" dirty="0" smtClean="0"/>
              <a:t> Seed Vault in Svalbard, Norway.</a:t>
            </a:r>
          </a:p>
          <a:p>
            <a:endParaRPr lang="en-US" baseline="0" dirty="0" smtClean="0"/>
          </a:p>
          <a:p>
            <a:r>
              <a:rPr lang="en-US" b="1" baseline="0" dirty="0" smtClean="0"/>
              <a:t>TALKING POINTS:</a:t>
            </a:r>
          </a:p>
          <a:p>
            <a:r>
              <a:rPr lang="en-US" dirty="0" smtClean="0"/>
              <a:t>---</a:t>
            </a:r>
            <a:r>
              <a:rPr lang="en-US" baseline="0" dirty="0" smtClean="0"/>
              <a:t> </a:t>
            </a:r>
            <a:r>
              <a:rPr lang="en-US" dirty="0" smtClean="0"/>
              <a:t>OTHER SEED COLLECTIONS</a:t>
            </a:r>
          </a:p>
          <a:p>
            <a:pPr marL="171450" indent="-171450">
              <a:buFont typeface="Arial"/>
              <a:buChar char="•"/>
            </a:pPr>
            <a:r>
              <a:rPr lang="en-US" baseline="0" dirty="0" smtClean="0"/>
              <a:t>The Canadian Federal Government operates 3 gene banks. 1 in Saskatoon, SK (for cereals), 1 in Harrow, ON (for fruit tree &amp; small fruit crops), and 1 in Fredericton, NB (for potatoes.) </a:t>
            </a:r>
            <a:r>
              <a:rPr lang="en-US" b="1" baseline="0" dirty="0" smtClean="0"/>
              <a:t>(SOURCE 1) </a:t>
            </a:r>
          </a:p>
          <a:p>
            <a:pPr marL="171450" indent="-171450">
              <a:buFont typeface="Arial"/>
              <a:buChar char="•"/>
            </a:pPr>
            <a:r>
              <a:rPr lang="en-US" i="0" baseline="0" dirty="0" smtClean="0"/>
              <a:t>Seeds of Diversity, a non-profit organization, runs a national seed bank in Waterloo, ON. </a:t>
            </a:r>
            <a:r>
              <a:rPr lang="en-US" b="1" i="0" baseline="0" dirty="0" smtClean="0"/>
              <a:t>(SOURCE 2)</a:t>
            </a:r>
            <a:endParaRPr lang="en-US" i="0" baseline="0" dirty="0" smtClean="0"/>
          </a:p>
          <a:p>
            <a:pPr marL="171450" indent="-171450">
              <a:buFont typeface="Arial"/>
              <a:buChar char="•"/>
            </a:pPr>
            <a:r>
              <a:rPr lang="en-US" i="0" baseline="0" dirty="0" smtClean="0"/>
              <a:t>There is a famous international gene bank, called the </a:t>
            </a:r>
            <a:r>
              <a:rPr lang="en-US" i="1" baseline="0" dirty="0" err="1" smtClean="0"/>
              <a:t>Millenium</a:t>
            </a:r>
            <a:r>
              <a:rPr lang="en-US" i="1" baseline="0" dirty="0" smtClean="0"/>
              <a:t> Seed Vault</a:t>
            </a:r>
            <a:r>
              <a:rPr lang="en-US" i="0" baseline="0" dirty="0" smtClean="0"/>
              <a:t>, located in Svalbard, Norway. This vault only accepts seeds from federal governments, and only the governments that contribute the seed can request it back. Its mission to guard the world’s seed supply against disaster has earned it the nickname “the Doomsday Seed Vault.”</a:t>
            </a:r>
          </a:p>
          <a:p>
            <a:endParaRPr lang="en-US" baseline="0" dirty="0" smtClean="0"/>
          </a:p>
          <a:p>
            <a:r>
              <a:rPr lang="en-US" b="1" baseline="0" dirty="0" smtClean="0"/>
              <a:t>SOURCES: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a:t>
            </a:r>
            <a:r>
              <a:rPr lang="en-US" i="0" baseline="0" dirty="0" smtClean="0"/>
              <a:t>) Plant Genetic Resources Canada. http://pgrc3.agr.gc.ca/about-</a:t>
            </a:r>
            <a:r>
              <a:rPr lang="en-US" i="0" baseline="0" dirty="0" err="1" smtClean="0"/>
              <a:t>propos_e.html</a:t>
            </a:r>
            <a:endParaRPr lang="en-US" i="0" baseline="0" dirty="0" smtClean="0"/>
          </a:p>
          <a:p>
            <a:r>
              <a:rPr lang="en-US" baseline="0" dirty="0" smtClean="0"/>
              <a:t>(2) Seeds of Diversity. http://</a:t>
            </a:r>
            <a:r>
              <a:rPr lang="en-US" baseline="0" dirty="0" err="1" smtClean="0"/>
              <a:t>seeds.ca</a:t>
            </a:r>
            <a:endParaRPr lang="en-US" baseline="0" dirty="0" smtClean="0"/>
          </a:p>
          <a:p>
            <a:r>
              <a:rPr lang="en-US" baseline="0" dirty="0" smtClean="0"/>
              <a:t>(3) ACORN. http://</a:t>
            </a:r>
            <a:r>
              <a:rPr lang="en-US" baseline="0" dirty="0" err="1" smtClean="0"/>
              <a:t>www.acornorganic.org</a:t>
            </a:r>
            <a:r>
              <a:rPr lang="en-US" baseline="0" dirty="0" smtClean="0"/>
              <a:t>/resources/</a:t>
            </a:r>
            <a:r>
              <a:rPr lang="en-US" baseline="0" dirty="0" err="1" smtClean="0"/>
              <a:t>seedsecurity</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675F82B-062D-C74F-B93B-8B0A116E7CD1}" type="slidenum">
              <a:rPr lang="en-US" smtClean="0"/>
              <a:t>6</a:t>
            </a:fld>
            <a:endParaRPr lang="en-US"/>
          </a:p>
        </p:txBody>
      </p:sp>
    </p:spTree>
    <p:extLst>
      <p:ext uri="{BB962C8B-B14F-4D97-AF65-F5344CB8AC3E}">
        <p14:creationId xmlns:p14="http://schemas.microsoft.com/office/powerpoint/2010/main" val="3415745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baseline="0" dirty="0" smtClean="0"/>
              <a:t>TALKING POINTS:</a:t>
            </a:r>
          </a:p>
          <a:p>
            <a:pPr marL="171450" indent="-171450">
              <a:buFont typeface="Arial"/>
              <a:buChar char="•"/>
            </a:pPr>
            <a:r>
              <a:rPr lang="en-US" baseline="0" dirty="0" smtClean="0"/>
              <a:t>These are generalizations to give you a sense of each kind of collection and which ones are useful for what.</a:t>
            </a:r>
          </a:p>
          <a:p>
            <a:pPr marL="171450" indent="-171450">
              <a:buFont typeface="Arial"/>
              <a:buChar char="•"/>
            </a:pPr>
            <a:r>
              <a:rPr lang="en-US" baseline="0" dirty="0" smtClean="0"/>
              <a:t>There are many things that seed libraries </a:t>
            </a:r>
            <a:r>
              <a:rPr lang="en-US" i="1" baseline="0" dirty="0" smtClean="0"/>
              <a:t>don’t do.</a:t>
            </a:r>
            <a:r>
              <a:rPr lang="en-US" i="0" baseline="0" dirty="0" smtClean="0"/>
              <a:t> But a seed library’s focus on public education is really important because no one else does that. Occasionally, a gene bank or seed company does education, but it’s usually focused on a specific audience (farmers, researchers, or clients) and it’s usually secondary to another aim (for example, selling seeds.)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The focus of a seed library is like the focus of a book library—to get people engaged and learning! At a seed library, the focus is on developing</a:t>
            </a:r>
            <a:r>
              <a:rPr lang="en-US" baseline="0" dirty="0" smtClean="0"/>
              <a:t> a better understanding of what seeds are, how to use them, and how they’re connected to the foods we eat everyday</a:t>
            </a:r>
            <a:r>
              <a:rPr lang="en-CA" baseline="0" dirty="0" smtClean="0"/>
              <a: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CA" baseline="0" dirty="0" smtClean="0"/>
              <a:t>The people joining a seed library for the first time today could be the ones who, tomorrow, rescue a rare vegetable variety, start a seed company, or educate the next generation of seed savers.</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D675F82B-062D-C74F-B93B-8B0A116E7CD1}" type="slidenum">
              <a:rPr lang="en-US" smtClean="0"/>
              <a:t>7</a:t>
            </a:fld>
            <a:endParaRPr lang="en-US"/>
          </a:p>
        </p:txBody>
      </p:sp>
    </p:spTree>
    <p:extLst>
      <p:ext uri="{BB962C8B-B14F-4D97-AF65-F5344CB8AC3E}">
        <p14:creationId xmlns:p14="http://schemas.microsoft.com/office/powerpoint/2010/main" val="3415745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dirty="0" smtClean="0"/>
              <a:t>TALKING POINTS:</a:t>
            </a:r>
            <a:endParaRPr lang="en-US" b="1" i="1" baseline="0" dirty="0" smtClean="0"/>
          </a:p>
          <a:p>
            <a:pPr marL="171450" indent="-171450">
              <a:buFont typeface="Arial"/>
              <a:buChar char="•"/>
            </a:pPr>
            <a:r>
              <a:rPr lang="en-US" i="0" baseline="0" dirty="0" smtClean="0"/>
              <a:t>There’s one more very important place that we conserve seeds - on our farms and in our gardens!</a:t>
            </a:r>
          </a:p>
          <a:p>
            <a:pPr marL="171450" indent="-171450">
              <a:buFont typeface="Arial"/>
              <a:buChar char="•"/>
            </a:pPr>
            <a:r>
              <a:rPr lang="en-US" i="0" baseline="0" dirty="0" smtClean="0"/>
              <a:t>When seeds are planted outside, they’re always learning, adapting, and improving their genetics. Seed saving gardens may be called “living seed banks”. </a:t>
            </a:r>
          </a:p>
          <a:p>
            <a:pPr marL="171450" indent="-171450">
              <a:buFont typeface="Arial"/>
              <a:buChar char="•"/>
            </a:pPr>
            <a:r>
              <a:rPr lang="en-US" i="0" baseline="0" dirty="0" smtClean="0"/>
              <a:t>When plants are growing outside, they’re also exposed to a lot of risk! </a:t>
            </a:r>
          </a:p>
          <a:p>
            <a:pPr marL="171450" indent="-171450">
              <a:buFont typeface="Arial"/>
              <a:buChar char="•"/>
            </a:pPr>
            <a:r>
              <a:rPr lang="en-US" i="0" baseline="0" dirty="0" smtClean="0"/>
              <a:t>A good reason to keep seeds in a seed bank or with a seed company is so that - if farmers experience crop failure - they have a place to go to get more seed.</a:t>
            </a:r>
          </a:p>
          <a:p>
            <a:pPr marL="171450" indent="-171450">
              <a:buFont typeface="Arial"/>
              <a:buChar char="•"/>
            </a:pPr>
            <a:r>
              <a:rPr lang="en-US" i="0" baseline="0" dirty="0" smtClean="0"/>
              <a:t>Both kinds of seed conservation </a:t>
            </a:r>
            <a:r>
              <a:rPr lang="mr-IN" i="0" baseline="0" dirty="0" smtClean="0"/>
              <a:t>–</a:t>
            </a:r>
            <a:r>
              <a:rPr lang="en-US" i="0" baseline="0" dirty="0" smtClean="0"/>
              <a:t> inside and outside </a:t>
            </a:r>
            <a:r>
              <a:rPr lang="mr-IN" i="0" baseline="0" dirty="0" smtClean="0"/>
              <a:t>–</a:t>
            </a:r>
            <a:r>
              <a:rPr lang="en-US" i="0" baseline="0" dirty="0" smtClean="0"/>
              <a:t> are important to a healthy seed system.</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D675F82B-062D-C74F-B93B-8B0A116E7CD1}" type="slidenum">
              <a:rPr lang="en-US" smtClean="0"/>
              <a:t>8</a:t>
            </a:fld>
            <a:endParaRPr lang="en-US"/>
          </a:p>
        </p:txBody>
      </p:sp>
    </p:spTree>
    <p:extLst>
      <p:ext uri="{BB962C8B-B14F-4D97-AF65-F5344CB8AC3E}">
        <p14:creationId xmlns:p14="http://schemas.microsoft.com/office/powerpoint/2010/main" val="3415745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NOTES:</a:t>
            </a:r>
          </a:p>
          <a:p>
            <a:r>
              <a:rPr lang="en-US" i="0" dirty="0" smtClean="0"/>
              <a:t>--- Here the poster is</a:t>
            </a:r>
            <a:r>
              <a:rPr lang="en-US" i="0" baseline="0" dirty="0" smtClean="0"/>
              <a:t> setting members’ expectations about what it means to be part of </a:t>
            </a:r>
            <a:r>
              <a:rPr lang="en-US" b="0" i="0" u="none" baseline="0" dirty="0" smtClean="0"/>
              <a:t>a </a:t>
            </a:r>
            <a:r>
              <a:rPr lang="en-US" i="0" baseline="0" dirty="0" smtClean="0"/>
              <a:t>seed library. </a:t>
            </a:r>
          </a:p>
          <a:p>
            <a:r>
              <a:rPr lang="en-US" i="0" baseline="0" dirty="0" smtClean="0"/>
              <a:t>--- Please customize this information so it’s relevant to </a:t>
            </a:r>
            <a:r>
              <a:rPr lang="en-US" b="1" i="0" u="sng" baseline="0" dirty="0" smtClean="0"/>
              <a:t>your</a:t>
            </a:r>
            <a:r>
              <a:rPr lang="en-US" i="0" baseline="0" dirty="0" smtClean="0"/>
              <a:t> seed library. For example:</a:t>
            </a:r>
          </a:p>
          <a:p>
            <a:pPr marL="171450" indent="-171450">
              <a:buFont typeface="Arial"/>
              <a:buChar char="•"/>
            </a:pPr>
            <a:r>
              <a:rPr lang="en-US" i="0" baseline="0" dirty="0" smtClean="0"/>
              <a:t>are there membership requirements you should clarify?</a:t>
            </a:r>
          </a:p>
          <a:p>
            <a:pPr marL="171450" indent="-171450">
              <a:buFont typeface="Arial"/>
              <a:buChar char="•"/>
            </a:pPr>
            <a:r>
              <a:rPr lang="en-US" i="0" baseline="0" dirty="0" smtClean="0"/>
              <a:t>are there limits to how much/what kind of seed members can borrow?</a:t>
            </a:r>
          </a:p>
          <a:p>
            <a:pPr marL="171450" indent="-171450">
              <a:buFont typeface="Arial"/>
              <a:buChar char="•"/>
            </a:pPr>
            <a:r>
              <a:rPr lang="en-US" i="0" baseline="0" dirty="0" smtClean="0"/>
              <a:t>do you have a collection of books and resources to share? Please point out that there are great resource websites on the postcard.</a:t>
            </a:r>
          </a:p>
          <a:p>
            <a:pPr marL="171450" indent="-171450">
              <a:buFont typeface="Arial"/>
              <a:buChar char="•"/>
            </a:pPr>
            <a:r>
              <a:rPr lang="en-US" i="0" baseline="0" dirty="0" smtClean="0"/>
              <a:t>do you have workshops or other group activities planned? </a:t>
            </a:r>
          </a:p>
          <a:p>
            <a:endParaRPr lang="en-US" i="1" baseline="0" dirty="0" smtClean="0"/>
          </a:p>
          <a:p>
            <a:r>
              <a:rPr lang="en-US" b="1" i="0" baseline="0" dirty="0" smtClean="0"/>
              <a:t>TALKING POINTS:</a:t>
            </a:r>
          </a:p>
          <a:p>
            <a:pPr marL="171450" indent="-171450">
              <a:buFont typeface="Arial"/>
              <a:buChar char="•"/>
            </a:pPr>
            <a:r>
              <a:rPr lang="en-US" i="0" baseline="0" dirty="0" smtClean="0"/>
              <a:t>Everyone is welcome at the seed library! </a:t>
            </a:r>
          </a:p>
          <a:p>
            <a:pPr marL="171450" indent="-171450">
              <a:buFont typeface="Arial"/>
              <a:buChar char="•"/>
            </a:pPr>
            <a:r>
              <a:rPr lang="en-US" i="0" baseline="0" dirty="0" smtClean="0"/>
              <a:t>Beginner and advanced seed savers may have different roles here. For example, our workshops both support beginners and utilize experts.</a:t>
            </a:r>
          </a:p>
          <a:p>
            <a:pPr marL="171450" indent="-171450">
              <a:buFont typeface="Arial"/>
              <a:buChar char="•"/>
            </a:pPr>
            <a:r>
              <a:rPr lang="en-US" i="0" baseline="0" dirty="0" smtClean="0"/>
              <a:t>Thank you for coming to be part of this community! We’re looking forward to working with you!</a:t>
            </a:r>
          </a:p>
        </p:txBody>
      </p:sp>
      <p:sp>
        <p:nvSpPr>
          <p:cNvPr id="4" name="Slide Number Placeholder 3"/>
          <p:cNvSpPr>
            <a:spLocks noGrp="1"/>
          </p:cNvSpPr>
          <p:nvPr>
            <p:ph type="sldNum" sz="quarter" idx="10"/>
          </p:nvPr>
        </p:nvSpPr>
        <p:spPr/>
        <p:txBody>
          <a:bodyPr/>
          <a:lstStyle/>
          <a:p>
            <a:fld id="{D675F82B-062D-C74F-B93B-8B0A116E7CD1}" type="slidenum">
              <a:rPr lang="en-US" smtClean="0"/>
              <a:t>9</a:t>
            </a:fld>
            <a:endParaRPr lang="en-US"/>
          </a:p>
        </p:txBody>
      </p:sp>
    </p:spTree>
    <p:extLst>
      <p:ext uri="{BB962C8B-B14F-4D97-AF65-F5344CB8AC3E}">
        <p14:creationId xmlns:p14="http://schemas.microsoft.com/office/powerpoint/2010/main" val="3415745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4C79FF5C-1BAF-0B42-B569-A33CDE29192E}" type="datetimeFigureOut">
              <a:rPr lang="en-US" smtClean="0"/>
              <a:t>18-03-08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F9B2B-BC91-714F-929D-C6BE1F32D92C}" type="slidenum">
              <a:rPr lang="en-US" smtClean="0"/>
              <a:t>‹#›</a:t>
            </a:fld>
            <a:endParaRPr lang="en-US"/>
          </a:p>
        </p:txBody>
      </p:sp>
    </p:spTree>
    <p:extLst>
      <p:ext uri="{BB962C8B-B14F-4D97-AF65-F5344CB8AC3E}">
        <p14:creationId xmlns:p14="http://schemas.microsoft.com/office/powerpoint/2010/main" val="751445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4C79FF5C-1BAF-0B42-B569-A33CDE29192E}" type="datetimeFigureOut">
              <a:rPr lang="en-US" smtClean="0"/>
              <a:t>18-03-08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F9B2B-BC91-714F-929D-C6BE1F32D92C}" type="slidenum">
              <a:rPr lang="en-US" smtClean="0"/>
              <a:t>‹#›</a:t>
            </a:fld>
            <a:endParaRPr lang="en-US"/>
          </a:p>
        </p:txBody>
      </p:sp>
    </p:spTree>
    <p:extLst>
      <p:ext uri="{BB962C8B-B14F-4D97-AF65-F5344CB8AC3E}">
        <p14:creationId xmlns:p14="http://schemas.microsoft.com/office/powerpoint/2010/main" val="3106175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4C79FF5C-1BAF-0B42-B569-A33CDE29192E}" type="datetimeFigureOut">
              <a:rPr lang="en-US" smtClean="0"/>
              <a:t>18-03-08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F9B2B-BC91-714F-929D-C6BE1F32D92C}" type="slidenum">
              <a:rPr lang="en-US" smtClean="0"/>
              <a:t>‹#›</a:t>
            </a:fld>
            <a:endParaRPr lang="en-US"/>
          </a:p>
        </p:txBody>
      </p:sp>
    </p:spTree>
    <p:extLst>
      <p:ext uri="{BB962C8B-B14F-4D97-AF65-F5344CB8AC3E}">
        <p14:creationId xmlns:p14="http://schemas.microsoft.com/office/powerpoint/2010/main" val="1277295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o image - text across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97902" y="5555223"/>
            <a:ext cx="2643188" cy="984717"/>
          </a:xfrm>
          <a:prstGeom prst="rect">
            <a:avLst/>
          </a:prstGeom>
        </p:spPr>
      </p:pic>
      <p:pic>
        <p:nvPicPr>
          <p:cNvPr id="2" name="Picture 1" descr="ACORN-logo-vector-approximatio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7813" y="5767342"/>
            <a:ext cx="1884533" cy="590399"/>
          </a:xfrm>
          <a:prstGeom prst="rect">
            <a:avLst/>
          </a:prstGeom>
        </p:spPr>
      </p:pic>
    </p:spTree>
    <p:extLst>
      <p:ext uri="{BB962C8B-B14F-4D97-AF65-F5344CB8AC3E}">
        <p14:creationId xmlns:p14="http://schemas.microsoft.com/office/powerpoint/2010/main" val="3120143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4C79FF5C-1BAF-0B42-B569-A33CDE29192E}" type="datetimeFigureOut">
              <a:rPr lang="en-US" smtClean="0"/>
              <a:t>18-03-08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F9B2B-BC91-714F-929D-C6BE1F32D92C}" type="slidenum">
              <a:rPr lang="en-US" smtClean="0"/>
              <a:t>‹#›</a:t>
            </a:fld>
            <a:endParaRPr lang="en-US"/>
          </a:p>
        </p:txBody>
      </p:sp>
    </p:spTree>
    <p:extLst>
      <p:ext uri="{BB962C8B-B14F-4D97-AF65-F5344CB8AC3E}">
        <p14:creationId xmlns:p14="http://schemas.microsoft.com/office/powerpoint/2010/main" val="3726137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4C79FF5C-1BAF-0B42-B569-A33CDE29192E}" type="datetimeFigureOut">
              <a:rPr lang="en-US" smtClean="0"/>
              <a:t>18-03-08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F9B2B-BC91-714F-929D-C6BE1F32D92C}" type="slidenum">
              <a:rPr lang="en-US" smtClean="0"/>
              <a:t>‹#›</a:t>
            </a:fld>
            <a:endParaRPr lang="en-US"/>
          </a:p>
        </p:txBody>
      </p:sp>
    </p:spTree>
    <p:extLst>
      <p:ext uri="{BB962C8B-B14F-4D97-AF65-F5344CB8AC3E}">
        <p14:creationId xmlns:p14="http://schemas.microsoft.com/office/powerpoint/2010/main" val="277314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4C79FF5C-1BAF-0B42-B569-A33CDE29192E}" type="datetimeFigureOut">
              <a:rPr lang="en-US" smtClean="0"/>
              <a:t>18-03-08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FF9B2B-BC91-714F-929D-C6BE1F32D92C}" type="slidenum">
              <a:rPr lang="en-US" smtClean="0"/>
              <a:t>‹#›</a:t>
            </a:fld>
            <a:endParaRPr lang="en-US"/>
          </a:p>
        </p:txBody>
      </p:sp>
    </p:spTree>
    <p:extLst>
      <p:ext uri="{BB962C8B-B14F-4D97-AF65-F5344CB8AC3E}">
        <p14:creationId xmlns:p14="http://schemas.microsoft.com/office/powerpoint/2010/main" val="1074203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4C79FF5C-1BAF-0B42-B569-A33CDE29192E}" type="datetimeFigureOut">
              <a:rPr lang="en-US" smtClean="0"/>
              <a:t>18-03-08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FF9B2B-BC91-714F-929D-C6BE1F32D92C}" type="slidenum">
              <a:rPr lang="en-US" smtClean="0"/>
              <a:t>‹#›</a:t>
            </a:fld>
            <a:endParaRPr lang="en-US"/>
          </a:p>
        </p:txBody>
      </p:sp>
    </p:spTree>
    <p:extLst>
      <p:ext uri="{BB962C8B-B14F-4D97-AF65-F5344CB8AC3E}">
        <p14:creationId xmlns:p14="http://schemas.microsoft.com/office/powerpoint/2010/main" val="594481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4C79FF5C-1BAF-0B42-B569-A33CDE29192E}" type="datetimeFigureOut">
              <a:rPr lang="en-US" smtClean="0"/>
              <a:t>18-03-08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FF9B2B-BC91-714F-929D-C6BE1F32D92C}" type="slidenum">
              <a:rPr lang="en-US" smtClean="0"/>
              <a:t>‹#›</a:t>
            </a:fld>
            <a:endParaRPr lang="en-US"/>
          </a:p>
        </p:txBody>
      </p:sp>
    </p:spTree>
    <p:extLst>
      <p:ext uri="{BB962C8B-B14F-4D97-AF65-F5344CB8AC3E}">
        <p14:creationId xmlns:p14="http://schemas.microsoft.com/office/powerpoint/2010/main" val="22183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79FF5C-1BAF-0B42-B569-A33CDE29192E}" type="datetimeFigureOut">
              <a:rPr lang="en-US" smtClean="0"/>
              <a:t>18-03-08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FF9B2B-BC91-714F-929D-C6BE1F32D92C}" type="slidenum">
              <a:rPr lang="en-US" smtClean="0"/>
              <a:t>‹#›</a:t>
            </a:fld>
            <a:endParaRPr lang="en-US"/>
          </a:p>
        </p:txBody>
      </p:sp>
    </p:spTree>
    <p:extLst>
      <p:ext uri="{BB962C8B-B14F-4D97-AF65-F5344CB8AC3E}">
        <p14:creationId xmlns:p14="http://schemas.microsoft.com/office/powerpoint/2010/main" val="505226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4C79FF5C-1BAF-0B42-B569-A33CDE29192E}" type="datetimeFigureOut">
              <a:rPr lang="en-US" smtClean="0"/>
              <a:t>18-03-08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FF9B2B-BC91-714F-929D-C6BE1F32D92C}" type="slidenum">
              <a:rPr lang="en-US" smtClean="0"/>
              <a:t>‹#›</a:t>
            </a:fld>
            <a:endParaRPr lang="en-US"/>
          </a:p>
        </p:txBody>
      </p:sp>
    </p:spTree>
    <p:extLst>
      <p:ext uri="{BB962C8B-B14F-4D97-AF65-F5344CB8AC3E}">
        <p14:creationId xmlns:p14="http://schemas.microsoft.com/office/powerpoint/2010/main" val="754064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4C79FF5C-1BAF-0B42-B569-A33CDE29192E}" type="datetimeFigureOut">
              <a:rPr lang="en-US" smtClean="0"/>
              <a:t>18-03-08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FF9B2B-BC91-714F-929D-C6BE1F32D92C}" type="slidenum">
              <a:rPr lang="en-US" smtClean="0"/>
              <a:t>‹#›</a:t>
            </a:fld>
            <a:endParaRPr lang="en-US"/>
          </a:p>
        </p:txBody>
      </p:sp>
    </p:spTree>
    <p:extLst>
      <p:ext uri="{BB962C8B-B14F-4D97-AF65-F5344CB8AC3E}">
        <p14:creationId xmlns:p14="http://schemas.microsoft.com/office/powerpoint/2010/main" val="10776671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9FF5C-1BAF-0B42-B569-A33CDE29192E}" type="datetimeFigureOut">
              <a:rPr lang="en-US" smtClean="0"/>
              <a:t>18-03-08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FF9B2B-BC91-714F-929D-C6BE1F32D92C}" type="slidenum">
              <a:rPr lang="en-US" smtClean="0"/>
              <a:t>‹#›</a:t>
            </a:fld>
            <a:endParaRPr lang="en-US"/>
          </a:p>
        </p:txBody>
      </p:sp>
    </p:spTree>
    <p:extLst>
      <p:ext uri="{BB962C8B-B14F-4D97-AF65-F5344CB8AC3E}">
        <p14:creationId xmlns:p14="http://schemas.microsoft.com/office/powerpoint/2010/main" val="196072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jpe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0" y="1512961"/>
            <a:ext cx="9144000" cy="130121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SzPct val="110000"/>
              <a:buFont typeface="Arial"/>
              <a:buNone/>
            </a:pPr>
            <a:r>
              <a:rPr lang="en-US" sz="8000" dirty="0" smtClean="0">
                <a:solidFill>
                  <a:srgbClr val="4F7F45"/>
                </a:solidFill>
                <a:latin typeface="Athelas" charset="0"/>
                <a:ea typeface="Athelas" charset="0"/>
                <a:cs typeface="Athelas" charset="0"/>
              </a:rPr>
              <a:t>WELCOME!</a:t>
            </a:r>
          </a:p>
        </p:txBody>
      </p:sp>
    </p:spTree>
    <p:extLst>
      <p:ext uri="{BB962C8B-B14F-4D97-AF65-F5344CB8AC3E}">
        <p14:creationId xmlns:p14="http://schemas.microsoft.com/office/powerpoint/2010/main" val="37296751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0E0D2">
            <a:alpha val="63000"/>
          </a:srgbClr>
        </a:solidFill>
        <a:effectLst/>
      </p:bgPr>
    </p:bg>
    <p:spTree>
      <p:nvGrpSpPr>
        <p:cNvPr id="1" name=""/>
        <p:cNvGrpSpPr/>
        <p:nvPr/>
      </p:nvGrpSpPr>
      <p:grpSpPr>
        <a:xfrm>
          <a:off x="0" y="0"/>
          <a:ext cx="0" cy="0"/>
          <a:chOff x="0" y="0"/>
          <a:chExt cx="0" cy="0"/>
        </a:xfrm>
      </p:grpSpPr>
      <p:sp>
        <p:nvSpPr>
          <p:cNvPr id="6" name="TextBox 5"/>
          <p:cNvSpPr txBox="1"/>
          <p:nvPr/>
        </p:nvSpPr>
        <p:spPr>
          <a:xfrm>
            <a:off x="0" y="415498"/>
            <a:ext cx="9144000" cy="830997"/>
          </a:xfrm>
          <a:prstGeom prst="rect">
            <a:avLst/>
          </a:prstGeom>
          <a:noFill/>
        </p:spPr>
        <p:txBody>
          <a:bodyPr wrap="square" rtlCol="0">
            <a:spAutoFit/>
          </a:bodyPr>
          <a:lstStyle/>
          <a:p>
            <a:pPr algn="ctr"/>
            <a:r>
              <a:rPr lang="en-US" sz="4800" dirty="0" smtClean="0">
                <a:solidFill>
                  <a:srgbClr val="794C1F"/>
                </a:solidFill>
                <a:latin typeface="Helvetica"/>
                <a:ea typeface="NovitoNova" charset="0"/>
                <a:cs typeface="Helvetica"/>
              </a:rPr>
              <a:t>SEED INTEGRITY</a:t>
            </a:r>
            <a:endParaRPr lang="en-US" sz="4800" dirty="0">
              <a:solidFill>
                <a:srgbClr val="794C1F"/>
              </a:solidFill>
              <a:latin typeface="Helvetica"/>
              <a:ea typeface="NovitoNova" charset="0"/>
              <a:cs typeface="Helvetica"/>
            </a:endParaRPr>
          </a:p>
        </p:txBody>
      </p:sp>
      <p:pic>
        <p:nvPicPr>
          <p:cNvPr id="9" name="Picture 4" descr="IMG_2016.JPG"/>
          <p:cNvPicPr>
            <a:picLocks noChangeAspect="1"/>
          </p:cNvPicPr>
          <p:nvPr/>
        </p:nvPicPr>
        <p:blipFill>
          <a:blip r:embed="rId3">
            <a:extLst>
              <a:ext uri="{28A0092B-C50C-407E-A947-70E740481C1C}">
                <a14:useLocalDpi xmlns:a14="http://schemas.microsoft.com/office/drawing/2010/main" val="0"/>
              </a:ext>
            </a:extLst>
          </a:blip>
          <a:srcRect l="9413" r="4819" b="4459"/>
          <a:stretch>
            <a:fillRect/>
          </a:stretch>
        </p:blipFill>
        <p:spPr bwMode="auto">
          <a:xfrm>
            <a:off x="5142776" y="1578230"/>
            <a:ext cx="3160098" cy="469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p:cNvSpPr txBox="1">
            <a:spLocks/>
          </p:cNvSpPr>
          <p:nvPr/>
        </p:nvSpPr>
        <p:spPr>
          <a:xfrm>
            <a:off x="646939" y="1793852"/>
            <a:ext cx="4352071" cy="445648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SzPct val="110000"/>
              <a:buFont typeface="Arial"/>
              <a:buBlip>
                <a:blip r:embed="rId4"/>
              </a:buBlip>
            </a:pPr>
            <a:r>
              <a:rPr lang="en-US" dirty="0">
                <a:solidFill>
                  <a:srgbClr val="4F7F45"/>
                </a:solidFill>
                <a:latin typeface="Athelas" charset="0"/>
                <a:ea typeface="Athelas" charset="0"/>
                <a:cs typeface="Athelas" charset="0"/>
              </a:rPr>
              <a:t> </a:t>
            </a:r>
            <a:r>
              <a:rPr lang="en-US" dirty="0" smtClean="0">
                <a:solidFill>
                  <a:srgbClr val="4F7F45"/>
                </a:solidFill>
                <a:latin typeface="Athelas" charset="0"/>
                <a:ea typeface="Athelas" charset="0"/>
                <a:cs typeface="Athelas" charset="0"/>
              </a:rPr>
              <a:t> High quality seed:</a:t>
            </a:r>
          </a:p>
          <a:p>
            <a:pPr lvl="1">
              <a:buSzPct val="110000"/>
              <a:buFont typeface="Arial"/>
              <a:buBlip>
                <a:blip r:embed="rId4"/>
              </a:buBlip>
            </a:pPr>
            <a:r>
              <a:rPr lang="en-US" dirty="0" smtClean="0">
                <a:solidFill>
                  <a:srgbClr val="4F7F45"/>
                </a:solidFill>
                <a:latin typeface="Athelas" charset="0"/>
                <a:ea typeface="Athelas" charset="0"/>
                <a:cs typeface="Athelas" charset="0"/>
              </a:rPr>
              <a:t>germinates well</a:t>
            </a:r>
          </a:p>
          <a:p>
            <a:pPr lvl="1">
              <a:buSzPct val="110000"/>
              <a:buFont typeface="Arial"/>
              <a:buBlip>
                <a:blip r:embed="rId4"/>
              </a:buBlip>
            </a:pPr>
            <a:r>
              <a:rPr lang="en-US" dirty="0" smtClean="0">
                <a:solidFill>
                  <a:srgbClr val="4F7F45"/>
                </a:solidFill>
                <a:latin typeface="Athelas" charset="0"/>
                <a:ea typeface="Athelas" charset="0"/>
                <a:cs typeface="Athelas" charset="0"/>
              </a:rPr>
              <a:t>has not been cross- pollinated</a:t>
            </a:r>
          </a:p>
          <a:p>
            <a:pPr lvl="1">
              <a:buSzPct val="110000"/>
              <a:buFont typeface="Arial"/>
              <a:buBlip>
                <a:blip r:embed="rId4"/>
              </a:buBlip>
            </a:pPr>
            <a:r>
              <a:rPr lang="en-US" dirty="0" smtClean="0">
                <a:solidFill>
                  <a:srgbClr val="4F7F45"/>
                </a:solidFill>
                <a:latin typeface="Athelas" charset="0"/>
                <a:ea typeface="Athelas" charset="0"/>
                <a:cs typeface="Athelas" charset="0"/>
              </a:rPr>
              <a:t>is well labeled and stored</a:t>
            </a:r>
          </a:p>
          <a:p>
            <a:pPr lvl="1">
              <a:buSzPct val="110000"/>
              <a:buFont typeface="Arial"/>
              <a:buBlip>
                <a:blip r:embed="rId4"/>
              </a:buBlip>
            </a:pPr>
            <a:endParaRPr lang="en-US" dirty="0">
              <a:solidFill>
                <a:srgbClr val="4F7F45"/>
              </a:solidFill>
              <a:latin typeface="Athelas" charset="0"/>
              <a:ea typeface="Athelas" charset="0"/>
              <a:cs typeface="Athelas" charset="0"/>
            </a:endParaRPr>
          </a:p>
          <a:p>
            <a:pPr>
              <a:buSzPct val="110000"/>
              <a:buFont typeface="Arial"/>
              <a:buBlip>
                <a:blip r:embed="rId4"/>
              </a:buBlip>
            </a:pPr>
            <a:r>
              <a:rPr lang="en-US" dirty="0" smtClean="0">
                <a:solidFill>
                  <a:srgbClr val="4F7F45"/>
                </a:solidFill>
                <a:latin typeface="Athelas" charset="0"/>
                <a:ea typeface="Athelas" charset="0"/>
                <a:cs typeface="Athelas" charset="0"/>
              </a:rPr>
              <a:t> Our seed sources</a:t>
            </a:r>
          </a:p>
          <a:p>
            <a:pPr>
              <a:buSzPct val="110000"/>
              <a:buFont typeface="Arial"/>
              <a:buBlip>
                <a:blip r:embed="rId4"/>
              </a:buBlip>
            </a:pPr>
            <a:endParaRPr lang="en-US" sz="2400" dirty="0" smtClean="0">
              <a:solidFill>
                <a:srgbClr val="4F7F45"/>
              </a:solidFill>
              <a:latin typeface="Athelas" charset="0"/>
              <a:ea typeface="Athelas" charset="0"/>
              <a:cs typeface="Athelas" charset="0"/>
            </a:endParaRPr>
          </a:p>
          <a:p>
            <a:pPr>
              <a:buSzPct val="110000"/>
              <a:buFont typeface="Arial"/>
              <a:buBlip>
                <a:blip r:embed="rId4"/>
              </a:buBlip>
            </a:pPr>
            <a:r>
              <a:rPr lang="en-US" dirty="0" smtClean="0">
                <a:solidFill>
                  <a:srgbClr val="4F7F45"/>
                </a:solidFill>
                <a:latin typeface="Athelas" charset="0"/>
                <a:ea typeface="Athelas" charset="0"/>
                <a:cs typeface="Athelas" charset="0"/>
              </a:rPr>
              <a:t> Our storage practices</a:t>
            </a:r>
          </a:p>
          <a:p>
            <a:pPr>
              <a:buSzPct val="110000"/>
              <a:buFont typeface="Arial"/>
              <a:buBlip>
                <a:blip r:embed="rId4"/>
              </a:buBlip>
            </a:pPr>
            <a:endParaRPr lang="en-US" sz="2400" dirty="0" smtClean="0">
              <a:solidFill>
                <a:srgbClr val="4F7F45"/>
              </a:solidFill>
              <a:latin typeface="Athelas" charset="0"/>
              <a:ea typeface="Athelas" charset="0"/>
              <a:cs typeface="Athelas" charset="0"/>
            </a:endParaRPr>
          </a:p>
          <a:p>
            <a:pPr>
              <a:buSzPct val="110000"/>
              <a:buFont typeface="Arial"/>
              <a:buBlip>
                <a:blip r:embed="rId4"/>
              </a:buBlip>
            </a:pPr>
            <a:r>
              <a:rPr lang="en-US" dirty="0">
                <a:solidFill>
                  <a:srgbClr val="4F7F45"/>
                </a:solidFill>
                <a:latin typeface="Athelas" charset="0"/>
                <a:ea typeface="Athelas" charset="0"/>
                <a:cs typeface="Athelas" charset="0"/>
              </a:rPr>
              <a:t> </a:t>
            </a:r>
            <a:r>
              <a:rPr lang="en-US" dirty="0" smtClean="0">
                <a:solidFill>
                  <a:srgbClr val="4F7F45"/>
                </a:solidFill>
                <a:latin typeface="Athelas" charset="0"/>
                <a:ea typeface="Athelas" charset="0"/>
                <a:cs typeface="Athelas" charset="0"/>
              </a:rPr>
              <a:t>How you can help</a:t>
            </a:r>
            <a:endParaRPr lang="en-US" dirty="0">
              <a:solidFill>
                <a:srgbClr val="4F7F45"/>
              </a:solidFill>
              <a:latin typeface="Athelas" charset="0"/>
              <a:ea typeface="Athelas" charset="0"/>
              <a:cs typeface="Athelas" charset="0"/>
            </a:endParaRPr>
          </a:p>
          <a:p>
            <a:pPr marL="0" indent="0">
              <a:buSzPct val="110000"/>
              <a:buNone/>
            </a:pPr>
            <a:r>
              <a:rPr lang="en-US" dirty="0" smtClean="0">
                <a:solidFill>
                  <a:srgbClr val="4F7F45"/>
                </a:solidFill>
                <a:latin typeface="Athelas" charset="0"/>
                <a:ea typeface="Athelas" charset="0"/>
                <a:cs typeface="Athelas" charset="0"/>
              </a:rPr>
              <a:t> </a:t>
            </a:r>
          </a:p>
        </p:txBody>
      </p:sp>
    </p:spTree>
    <p:extLst>
      <p:ext uri="{BB962C8B-B14F-4D97-AF65-F5344CB8AC3E}">
        <p14:creationId xmlns:p14="http://schemas.microsoft.com/office/powerpoint/2010/main" val="3218874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0" y="1512961"/>
            <a:ext cx="9144000" cy="130121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SzPct val="110000"/>
              <a:buFont typeface="Arial"/>
              <a:buNone/>
            </a:pPr>
            <a:r>
              <a:rPr lang="en-US" sz="8000" dirty="0" smtClean="0">
                <a:solidFill>
                  <a:srgbClr val="4F7F45"/>
                </a:solidFill>
                <a:latin typeface="Athelas" charset="0"/>
                <a:ea typeface="Athelas" charset="0"/>
                <a:cs typeface="Athelas" charset="0"/>
              </a:rPr>
              <a:t>QUESTIONS?</a:t>
            </a:r>
          </a:p>
        </p:txBody>
      </p:sp>
    </p:spTree>
    <p:extLst>
      <p:ext uri="{BB962C8B-B14F-4D97-AF65-F5344CB8AC3E}">
        <p14:creationId xmlns:p14="http://schemas.microsoft.com/office/powerpoint/2010/main" val="19115652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15498"/>
            <a:ext cx="9144000" cy="830997"/>
          </a:xfrm>
          <a:prstGeom prst="rect">
            <a:avLst/>
          </a:prstGeom>
          <a:noFill/>
        </p:spPr>
        <p:txBody>
          <a:bodyPr wrap="square" rtlCol="0">
            <a:spAutoFit/>
          </a:bodyPr>
          <a:lstStyle/>
          <a:p>
            <a:pPr algn="ctr"/>
            <a:r>
              <a:rPr lang="en-US" sz="4800" dirty="0" smtClean="0">
                <a:solidFill>
                  <a:srgbClr val="794C1F"/>
                </a:solidFill>
                <a:latin typeface="Helvetica"/>
                <a:ea typeface="NovitoNova" charset="0"/>
                <a:cs typeface="Helvetica"/>
              </a:rPr>
              <a:t>REFERENCES</a:t>
            </a:r>
            <a:endParaRPr lang="en-US" sz="4800" dirty="0">
              <a:solidFill>
                <a:srgbClr val="794C1F"/>
              </a:solidFill>
              <a:latin typeface="Helvetica"/>
              <a:ea typeface="NovitoNova" charset="0"/>
              <a:cs typeface="Helvetica"/>
            </a:endParaRPr>
          </a:p>
        </p:txBody>
      </p:sp>
      <p:sp>
        <p:nvSpPr>
          <p:cNvPr id="4" name="Subtitle 2"/>
          <p:cNvSpPr txBox="1">
            <a:spLocks/>
          </p:cNvSpPr>
          <p:nvPr/>
        </p:nvSpPr>
        <p:spPr>
          <a:xfrm>
            <a:off x="0" y="1554272"/>
            <a:ext cx="9144000" cy="39859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buAutoNum type="arabicParenBoth"/>
            </a:pPr>
            <a:r>
              <a:rPr lang="en-US" sz="1800" b="1" dirty="0" smtClean="0">
                <a:solidFill>
                  <a:srgbClr val="4F7F45"/>
                </a:solidFill>
                <a:latin typeface="Athelas Bold"/>
                <a:ea typeface="Athelas" charset="0"/>
                <a:cs typeface="Athelas Bold"/>
              </a:rPr>
              <a:t>  </a:t>
            </a:r>
            <a:r>
              <a:rPr lang="en-US" sz="1800" dirty="0" smtClean="0">
                <a:solidFill>
                  <a:srgbClr val="4F7F45"/>
                </a:solidFill>
                <a:latin typeface="Athelas Bold"/>
                <a:cs typeface="Athelas Bold"/>
              </a:rPr>
              <a:t>UN Food and Agriculture Organization</a:t>
            </a:r>
          </a:p>
          <a:p>
            <a:pPr lvl="1">
              <a:buAutoNum type="arabicParenBoth"/>
            </a:pPr>
            <a:endParaRPr lang="en-US" sz="1000" b="1" dirty="0" smtClean="0">
              <a:solidFill>
                <a:srgbClr val="4F7F45"/>
              </a:solidFill>
              <a:latin typeface="Athelas Bold"/>
              <a:cs typeface="Athelas Bold"/>
            </a:endParaRPr>
          </a:p>
          <a:p>
            <a:pPr lvl="1">
              <a:buAutoNum type="arabicParenBoth"/>
            </a:pPr>
            <a:r>
              <a:rPr lang="en-US" sz="1800" dirty="0" smtClean="0">
                <a:solidFill>
                  <a:srgbClr val="4F7F45"/>
                </a:solidFill>
                <a:latin typeface="Athelas Bold"/>
                <a:cs typeface="Athelas Bold"/>
              </a:rPr>
              <a:t>  Canadian </a:t>
            </a:r>
            <a:r>
              <a:rPr lang="en-US" sz="1800" dirty="0">
                <a:solidFill>
                  <a:srgbClr val="4F7F45"/>
                </a:solidFill>
                <a:latin typeface="Athelas Bold"/>
                <a:cs typeface="Athelas Bold"/>
              </a:rPr>
              <a:t>Seed Trade </a:t>
            </a:r>
            <a:r>
              <a:rPr lang="en-US" sz="1800" dirty="0" smtClean="0">
                <a:solidFill>
                  <a:srgbClr val="4F7F45"/>
                </a:solidFill>
                <a:latin typeface="Athelas Bold"/>
                <a:cs typeface="Athelas Bold"/>
              </a:rPr>
              <a:t>Association</a:t>
            </a:r>
          </a:p>
          <a:p>
            <a:pPr marL="457200" lvl="1" indent="0">
              <a:buNone/>
            </a:pPr>
            <a:endParaRPr lang="en-US" sz="1000" dirty="0" smtClean="0">
              <a:solidFill>
                <a:srgbClr val="4F7F45"/>
              </a:solidFill>
              <a:latin typeface="Athelas Bold"/>
              <a:cs typeface="Athelas Bold"/>
            </a:endParaRPr>
          </a:p>
          <a:p>
            <a:pPr lvl="1">
              <a:buAutoNum type="arabicParenBoth"/>
            </a:pPr>
            <a:r>
              <a:rPr lang="en-US" sz="1800" dirty="0" smtClean="0">
                <a:solidFill>
                  <a:srgbClr val="4F7F45"/>
                </a:solidFill>
                <a:latin typeface="Athelas Bold"/>
                <a:cs typeface="Athelas Bold"/>
              </a:rPr>
              <a:t>  USC Canada</a:t>
            </a:r>
          </a:p>
          <a:p>
            <a:pPr lvl="1">
              <a:buAutoNum type="arabicParenBoth"/>
            </a:pPr>
            <a:endParaRPr lang="en-US" sz="1000" dirty="0">
              <a:solidFill>
                <a:srgbClr val="4F7F45"/>
              </a:solidFill>
              <a:latin typeface="Athelas Bold"/>
              <a:cs typeface="Athelas Bold"/>
            </a:endParaRPr>
          </a:p>
          <a:p>
            <a:pPr lvl="1" defTabSz="457200">
              <a:lnSpc>
                <a:spcPct val="100000"/>
              </a:lnSpc>
              <a:spcBef>
                <a:spcPts val="0"/>
              </a:spcBef>
              <a:buFontTx/>
              <a:buAutoNum type="arabicParenBoth"/>
              <a:defRPr/>
            </a:pPr>
            <a:r>
              <a:rPr lang="en-US" sz="1600" i="1" dirty="0" smtClean="0">
                <a:solidFill>
                  <a:srgbClr val="4F7F45"/>
                </a:solidFill>
                <a:latin typeface="Athelas Bold"/>
                <a:cs typeface="Athelas Bold"/>
              </a:rPr>
              <a:t>  </a:t>
            </a:r>
            <a:r>
              <a:rPr lang="en-US" sz="1800" i="1" dirty="0" smtClean="0">
                <a:solidFill>
                  <a:srgbClr val="4F7F45"/>
                </a:solidFill>
                <a:latin typeface="Athelas Bold"/>
                <a:cs typeface="Athelas Bold"/>
              </a:rPr>
              <a:t>Mapping </a:t>
            </a:r>
            <a:r>
              <a:rPr lang="en-US" sz="1800" i="1" dirty="0">
                <a:solidFill>
                  <a:srgbClr val="4F7F45"/>
                </a:solidFill>
                <a:latin typeface="Athelas Bold"/>
                <a:cs typeface="Athelas Bold"/>
              </a:rPr>
              <a:t>Nova Scotia’s Seed Collections </a:t>
            </a:r>
            <a:r>
              <a:rPr lang="en-US" sz="1800" i="1" dirty="0" smtClean="0">
                <a:solidFill>
                  <a:srgbClr val="4F7F45"/>
                </a:solidFill>
                <a:latin typeface="Athelas Bold"/>
                <a:cs typeface="Athelas Bold"/>
              </a:rPr>
              <a:t>Systems</a:t>
            </a:r>
          </a:p>
          <a:p>
            <a:pPr lvl="1" defTabSz="457200">
              <a:lnSpc>
                <a:spcPct val="100000"/>
              </a:lnSpc>
              <a:spcBef>
                <a:spcPts val="0"/>
              </a:spcBef>
              <a:buFontTx/>
              <a:buAutoNum type="arabicParenBoth"/>
              <a:defRPr/>
            </a:pPr>
            <a:endParaRPr lang="en-US" sz="1800" i="1" dirty="0" smtClean="0">
              <a:solidFill>
                <a:srgbClr val="4F7F45"/>
              </a:solidFill>
              <a:latin typeface="Athelas Bold"/>
              <a:cs typeface="Athelas Bold"/>
            </a:endParaRPr>
          </a:p>
          <a:p>
            <a:pPr lvl="1" defTabSz="457200">
              <a:lnSpc>
                <a:spcPct val="100000"/>
              </a:lnSpc>
              <a:spcBef>
                <a:spcPts val="0"/>
              </a:spcBef>
              <a:buFontTx/>
              <a:buAutoNum type="arabicParenBoth"/>
              <a:defRPr/>
            </a:pPr>
            <a:r>
              <a:rPr lang="en-US" sz="1800" i="1" dirty="0" smtClean="0">
                <a:solidFill>
                  <a:srgbClr val="4F7F45"/>
                </a:solidFill>
                <a:latin typeface="Athelas Bold"/>
                <a:cs typeface="Athelas Bold"/>
              </a:rPr>
              <a:t>  The </a:t>
            </a:r>
            <a:r>
              <a:rPr lang="en-US" sz="1800" i="1" dirty="0">
                <a:solidFill>
                  <a:srgbClr val="4F7F45"/>
                </a:solidFill>
                <a:latin typeface="Athelas Bold"/>
                <a:cs typeface="Athelas Bold"/>
              </a:rPr>
              <a:t>Role of Community Seed Projects in Protecting Seed </a:t>
            </a:r>
            <a:r>
              <a:rPr lang="en-US" sz="1800" i="1" dirty="0" smtClean="0">
                <a:solidFill>
                  <a:srgbClr val="4F7F45"/>
                </a:solidFill>
                <a:latin typeface="Athelas Bold"/>
                <a:cs typeface="Athelas Bold"/>
              </a:rPr>
              <a:t>Diversity</a:t>
            </a:r>
          </a:p>
          <a:p>
            <a:pPr lvl="1" defTabSz="457200">
              <a:lnSpc>
                <a:spcPct val="100000"/>
              </a:lnSpc>
              <a:spcBef>
                <a:spcPts val="0"/>
              </a:spcBef>
              <a:buFontTx/>
              <a:buAutoNum type="arabicParenBoth"/>
              <a:defRPr/>
            </a:pPr>
            <a:endParaRPr lang="en-US" sz="1000" dirty="0">
              <a:solidFill>
                <a:srgbClr val="4F7F45"/>
              </a:solidFill>
              <a:latin typeface="Athelas Bold"/>
              <a:cs typeface="Athelas Bold"/>
            </a:endParaRPr>
          </a:p>
          <a:p>
            <a:pPr lvl="1" defTabSz="457200">
              <a:lnSpc>
                <a:spcPct val="100000"/>
              </a:lnSpc>
              <a:spcBef>
                <a:spcPts val="0"/>
              </a:spcBef>
              <a:buFontTx/>
              <a:buAutoNum type="arabicParenBoth"/>
              <a:defRPr/>
            </a:pPr>
            <a:r>
              <a:rPr lang="en-US" sz="1800" dirty="0" smtClean="0">
                <a:solidFill>
                  <a:srgbClr val="4F7F45"/>
                </a:solidFill>
                <a:latin typeface="Athelas Bold"/>
                <a:cs typeface="Athelas Bold"/>
              </a:rPr>
              <a:t>  Plant </a:t>
            </a:r>
            <a:r>
              <a:rPr lang="en-US" sz="1800" dirty="0">
                <a:solidFill>
                  <a:srgbClr val="4F7F45"/>
                </a:solidFill>
                <a:latin typeface="Athelas Bold"/>
                <a:cs typeface="Athelas Bold"/>
              </a:rPr>
              <a:t>Genetic Resources </a:t>
            </a:r>
            <a:r>
              <a:rPr lang="en-US" sz="1800" dirty="0" smtClean="0">
                <a:solidFill>
                  <a:srgbClr val="4F7F45"/>
                </a:solidFill>
                <a:latin typeface="Athelas Bold"/>
                <a:cs typeface="Athelas Bold"/>
              </a:rPr>
              <a:t>Canada</a:t>
            </a:r>
          </a:p>
          <a:p>
            <a:pPr lvl="1" defTabSz="457200">
              <a:lnSpc>
                <a:spcPct val="100000"/>
              </a:lnSpc>
              <a:spcBef>
                <a:spcPts val="0"/>
              </a:spcBef>
              <a:buFontTx/>
              <a:buAutoNum type="arabicParenBoth"/>
              <a:defRPr/>
            </a:pPr>
            <a:endParaRPr lang="en-US" sz="1000" dirty="0">
              <a:solidFill>
                <a:srgbClr val="4F7F45"/>
              </a:solidFill>
              <a:latin typeface="Athelas Bold"/>
              <a:cs typeface="Athelas Bold"/>
            </a:endParaRPr>
          </a:p>
          <a:p>
            <a:pPr lvl="1" defTabSz="457200">
              <a:lnSpc>
                <a:spcPct val="100000"/>
              </a:lnSpc>
              <a:spcBef>
                <a:spcPts val="0"/>
              </a:spcBef>
              <a:buFontTx/>
              <a:buAutoNum type="arabicParenBoth"/>
              <a:defRPr/>
            </a:pPr>
            <a:r>
              <a:rPr lang="en-US" sz="1800" dirty="0" smtClean="0">
                <a:solidFill>
                  <a:srgbClr val="4F7F45"/>
                </a:solidFill>
                <a:latin typeface="Athelas Bold"/>
                <a:cs typeface="Athelas Bold"/>
              </a:rPr>
              <a:t>  Seeds </a:t>
            </a:r>
            <a:r>
              <a:rPr lang="en-US" sz="1800" dirty="0">
                <a:solidFill>
                  <a:srgbClr val="4F7F45"/>
                </a:solidFill>
                <a:latin typeface="Athelas Bold"/>
                <a:cs typeface="Athelas Bold"/>
              </a:rPr>
              <a:t>of </a:t>
            </a:r>
            <a:r>
              <a:rPr lang="en-US" sz="1800" dirty="0" smtClean="0">
                <a:solidFill>
                  <a:srgbClr val="4F7F45"/>
                </a:solidFill>
                <a:latin typeface="Athelas Bold"/>
                <a:cs typeface="Athelas Bold"/>
              </a:rPr>
              <a:t>Diversity</a:t>
            </a:r>
          </a:p>
          <a:p>
            <a:pPr lvl="1" defTabSz="457200">
              <a:lnSpc>
                <a:spcPct val="100000"/>
              </a:lnSpc>
              <a:spcBef>
                <a:spcPts val="0"/>
              </a:spcBef>
              <a:buFontTx/>
              <a:buAutoNum type="arabicParenBoth"/>
              <a:defRPr/>
            </a:pPr>
            <a:endParaRPr lang="en-US" sz="1000" dirty="0" smtClean="0">
              <a:solidFill>
                <a:srgbClr val="4F7F45"/>
              </a:solidFill>
              <a:latin typeface="Athelas Bold"/>
              <a:cs typeface="Athelas Bold"/>
            </a:endParaRPr>
          </a:p>
          <a:p>
            <a:pPr lvl="1" defTabSz="457200">
              <a:lnSpc>
                <a:spcPct val="100000"/>
              </a:lnSpc>
              <a:spcBef>
                <a:spcPts val="0"/>
              </a:spcBef>
              <a:buFontTx/>
              <a:buAutoNum type="arabicParenBoth"/>
              <a:defRPr/>
            </a:pPr>
            <a:r>
              <a:rPr lang="en-US" sz="1800" dirty="0" smtClean="0">
                <a:solidFill>
                  <a:srgbClr val="4F7F45"/>
                </a:solidFill>
                <a:latin typeface="Athelas Bold"/>
                <a:cs typeface="Athelas Bold"/>
              </a:rPr>
              <a:t>  Atlantic Canadian Organic Regional Network (ACORN)</a:t>
            </a:r>
            <a:endParaRPr lang="en-US" sz="1800" dirty="0">
              <a:solidFill>
                <a:srgbClr val="4F7F45"/>
              </a:solidFill>
              <a:latin typeface="Athelas Bold"/>
              <a:cs typeface="Athelas Bold"/>
            </a:endParaRPr>
          </a:p>
          <a:p>
            <a:pPr>
              <a:buSzPct val="110000"/>
              <a:buFont typeface="Arial"/>
              <a:buBlip>
                <a:blip r:embed="rId3"/>
              </a:buBlip>
            </a:pPr>
            <a:endParaRPr lang="en-US" sz="1600" dirty="0" smtClean="0">
              <a:solidFill>
                <a:srgbClr val="4F7F45"/>
              </a:solidFill>
              <a:latin typeface="Athelas Bold"/>
              <a:ea typeface="Athelas" charset="0"/>
              <a:cs typeface="Athelas Bold"/>
            </a:endParaRPr>
          </a:p>
        </p:txBody>
      </p:sp>
    </p:spTree>
    <p:extLst>
      <p:ext uri="{BB962C8B-B14F-4D97-AF65-F5344CB8AC3E}">
        <p14:creationId xmlns:p14="http://schemas.microsoft.com/office/powerpoint/2010/main" val="276232695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0" y="1512961"/>
            <a:ext cx="9144000" cy="130121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SzPct val="110000"/>
              <a:buFont typeface="Arial"/>
              <a:buNone/>
            </a:pPr>
            <a:r>
              <a:rPr lang="en-US" sz="8000" dirty="0" smtClean="0">
                <a:solidFill>
                  <a:srgbClr val="4F7F45"/>
                </a:solidFill>
                <a:latin typeface="Athelas" charset="0"/>
                <a:ea typeface="Athelas" charset="0"/>
                <a:cs typeface="Athelas" charset="0"/>
              </a:rPr>
              <a:t>THANK YOU!</a:t>
            </a:r>
          </a:p>
        </p:txBody>
      </p:sp>
    </p:spTree>
    <p:extLst>
      <p:ext uri="{BB962C8B-B14F-4D97-AF65-F5344CB8AC3E}">
        <p14:creationId xmlns:p14="http://schemas.microsoft.com/office/powerpoint/2010/main" val="22243656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628650" y="1583981"/>
            <a:ext cx="7886700" cy="35521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SzPct val="110000"/>
              <a:buFont typeface="Arial"/>
              <a:buBlip>
                <a:blip r:embed="rId3"/>
              </a:buBlip>
            </a:pPr>
            <a:r>
              <a:rPr lang="en-US" dirty="0" smtClean="0">
                <a:solidFill>
                  <a:srgbClr val="4F7F45"/>
                </a:solidFill>
                <a:latin typeface="Athelas" charset="0"/>
                <a:ea typeface="Athelas" charset="0"/>
                <a:cs typeface="Athelas" charset="0"/>
              </a:rPr>
              <a:t> Seeds are the foundation of the food we eat: 9 out of 10 bites of food we eat originate with seed!</a:t>
            </a:r>
          </a:p>
          <a:p>
            <a:pPr marL="0" indent="0">
              <a:buSzPct val="110000"/>
              <a:buNone/>
            </a:pPr>
            <a:endParaRPr lang="en-US" sz="2000" dirty="0" smtClean="0">
              <a:solidFill>
                <a:srgbClr val="4F7F45"/>
              </a:solidFill>
              <a:latin typeface="Athelas" charset="0"/>
              <a:ea typeface="Athelas" charset="0"/>
              <a:cs typeface="Athelas" charset="0"/>
            </a:endParaRPr>
          </a:p>
          <a:p>
            <a:pPr>
              <a:buSzPct val="110000"/>
              <a:buFont typeface="Arial"/>
              <a:buBlip>
                <a:blip r:embed="rId3"/>
              </a:buBlip>
            </a:pPr>
            <a:r>
              <a:rPr lang="en-US" dirty="0" smtClean="0">
                <a:solidFill>
                  <a:srgbClr val="4F7F45"/>
                </a:solidFill>
                <a:latin typeface="Athelas" charset="0"/>
                <a:ea typeface="Athelas" charset="0"/>
                <a:cs typeface="Athelas" charset="0"/>
              </a:rPr>
              <a:t> “Seed security” means that farmers have access to good quantities of high quality seed.</a:t>
            </a:r>
          </a:p>
          <a:p>
            <a:pPr marL="0" indent="0">
              <a:buSzPct val="110000"/>
              <a:buNone/>
            </a:pPr>
            <a:endParaRPr lang="en-US" sz="2000" dirty="0" smtClean="0">
              <a:solidFill>
                <a:srgbClr val="4F7F45"/>
              </a:solidFill>
              <a:latin typeface="Athelas" charset="0"/>
              <a:ea typeface="Athelas" charset="0"/>
              <a:cs typeface="Athelas" charset="0"/>
            </a:endParaRPr>
          </a:p>
          <a:p>
            <a:pPr>
              <a:buSzPct val="110000"/>
              <a:buFont typeface="Arial"/>
              <a:buBlip>
                <a:blip r:embed="rId3"/>
              </a:buBlip>
            </a:pPr>
            <a:r>
              <a:rPr lang="en-US" dirty="0" smtClean="0">
                <a:solidFill>
                  <a:srgbClr val="4F7F45"/>
                </a:solidFill>
                <a:latin typeface="Athelas" charset="0"/>
                <a:ea typeface="Athelas" charset="0"/>
                <a:cs typeface="Athelas" charset="0"/>
              </a:rPr>
              <a:t> Seed security also includes biodiversity!</a:t>
            </a:r>
            <a:endParaRPr lang="en-US" dirty="0">
              <a:solidFill>
                <a:srgbClr val="4F7F45"/>
              </a:solidFill>
              <a:latin typeface="Athelas" charset="0"/>
              <a:ea typeface="Athelas" charset="0"/>
              <a:cs typeface="Athelas" charset="0"/>
            </a:endParaRPr>
          </a:p>
          <a:p>
            <a:pPr marL="0" indent="0">
              <a:buSzPct val="110000"/>
              <a:buNone/>
            </a:pPr>
            <a:endParaRPr lang="en-US" dirty="0" smtClean="0">
              <a:solidFill>
                <a:srgbClr val="4F7F45"/>
              </a:solidFill>
              <a:latin typeface="Athelas" charset="0"/>
              <a:ea typeface="Athelas" charset="0"/>
              <a:cs typeface="Athelas" charset="0"/>
            </a:endParaRPr>
          </a:p>
        </p:txBody>
      </p:sp>
      <p:sp>
        <p:nvSpPr>
          <p:cNvPr id="8" name="TextBox 7"/>
          <p:cNvSpPr txBox="1"/>
          <p:nvPr/>
        </p:nvSpPr>
        <p:spPr>
          <a:xfrm>
            <a:off x="0" y="359626"/>
            <a:ext cx="9144000" cy="830997"/>
          </a:xfrm>
          <a:prstGeom prst="rect">
            <a:avLst/>
          </a:prstGeom>
          <a:noFill/>
        </p:spPr>
        <p:txBody>
          <a:bodyPr wrap="square" rtlCol="0">
            <a:spAutoFit/>
          </a:bodyPr>
          <a:lstStyle/>
          <a:p>
            <a:pPr algn="ctr"/>
            <a:r>
              <a:rPr lang="en-US" sz="4800" dirty="0" smtClean="0">
                <a:solidFill>
                  <a:srgbClr val="794C1F"/>
                </a:solidFill>
                <a:latin typeface="Helvetica"/>
                <a:ea typeface="NovitoNova" charset="0"/>
                <a:cs typeface="Helvetica"/>
              </a:rPr>
              <a:t>WHAT IS SEED SECURITY?</a:t>
            </a:r>
            <a:endParaRPr lang="en-US" sz="4800" dirty="0">
              <a:solidFill>
                <a:srgbClr val="794C1F"/>
              </a:solidFill>
              <a:latin typeface="Helvetica"/>
              <a:ea typeface="NovitoNova" charset="0"/>
              <a:cs typeface="Helvetica"/>
            </a:endParaRPr>
          </a:p>
        </p:txBody>
      </p:sp>
    </p:spTree>
    <p:extLst>
      <p:ext uri="{BB962C8B-B14F-4D97-AF65-F5344CB8AC3E}">
        <p14:creationId xmlns:p14="http://schemas.microsoft.com/office/powerpoint/2010/main" val="102191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74649" y="1726977"/>
            <a:ext cx="3947013" cy="324788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SzPct val="110000"/>
              <a:buFont typeface="Arial"/>
              <a:buBlip>
                <a:blip r:embed="rId3"/>
              </a:buBlip>
            </a:pPr>
            <a:r>
              <a:rPr lang="en-US" dirty="0" smtClean="0">
                <a:solidFill>
                  <a:srgbClr val="4F7F45"/>
                </a:solidFill>
                <a:latin typeface="Athelas" charset="0"/>
                <a:ea typeface="Athelas" charset="0"/>
                <a:cs typeface="Athelas" charset="0"/>
              </a:rPr>
              <a:t> Biodiversity = different crops + different varieties of crops.</a:t>
            </a:r>
          </a:p>
          <a:p>
            <a:pPr marL="0" indent="0">
              <a:buSzPct val="110000"/>
              <a:buNone/>
            </a:pPr>
            <a:endParaRPr lang="en-US" sz="2200" dirty="0" smtClean="0">
              <a:solidFill>
                <a:srgbClr val="4F7F45"/>
              </a:solidFill>
              <a:latin typeface="Athelas" charset="0"/>
              <a:ea typeface="Athelas" charset="0"/>
              <a:cs typeface="Athelas" charset="0"/>
            </a:endParaRPr>
          </a:p>
          <a:p>
            <a:pPr>
              <a:buSzPct val="110000"/>
              <a:buFont typeface="Arial"/>
              <a:buBlip>
                <a:blip r:embed="rId3"/>
              </a:buBlip>
            </a:pPr>
            <a:r>
              <a:rPr lang="en-US" dirty="0">
                <a:solidFill>
                  <a:srgbClr val="4F7F45"/>
                </a:solidFill>
                <a:latin typeface="Athelas" charset="0"/>
                <a:ea typeface="Athelas" charset="0"/>
                <a:cs typeface="Athelas" charset="0"/>
              </a:rPr>
              <a:t> </a:t>
            </a:r>
            <a:r>
              <a:rPr lang="en-US" dirty="0" smtClean="0">
                <a:solidFill>
                  <a:srgbClr val="4F7F45"/>
                </a:solidFill>
                <a:latin typeface="Athelas" charset="0"/>
                <a:ea typeface="Athelas" charset="0"/>
                <a:cs typeface="Athelas" charset="0"/>
              </a:rPr>
              <a:t>Global biodiversity loss: 75% in the last century.</a:t>
            </a:r>
          </a:p>
          <a:p>
            <a:pPr marL="0" indent="0">
              <a:buSzPct val="110000"/>
              <a:buNone/>
            </a:pPr>
            <a:endParaRPr lang="en-US" dirty="0" smtClean="0">
              <a:solidFill>
                <a:srgbClr val="4F7F45"/>
              </a:solidFill>
              <a:latin typeface="Athelas" charset="0"/>
              <a:ea typeface="Athelas" charset="0"/>
              <a:cs typeface="Athelas" charset="0"/>
            </a:endParaRPr>
          </a:p>
          <a:p>
            <a:pPr>
              <a:buSzPct val="110000"/>
              <a:buFont typeface="Arial"/>
              <a:buBlip>
                <a:blip r:embed="rId3"/>
              </a:buBlip>
            </a:pPr>
            <a:r>
              <a:rPr lang="en-US" dirty="0">
                <a:solidFill>
                  <a:srgbClr val="4F7F45"/>
                </a:solidFill>
                <a:latin typeface="Athelas" charset="0"/>
                <a:ea typeface="Athelas" charset="0"/>
                <a:cs typeface="Athelas" charset="0"/>
              </a:rPr>
              <a:t> </a:t>
            </a:r>
            <a:r>
              <a:rPr lang="en-US" dirty="0" smtClean="0">
                <a:solidFill>
                  <a:srgbClr val="4F7F45"/>
                </a:solidFill>
                <a:latin typeface="Athelas" charset="0"/>
                <a:ea typeface="Athelas" charset="0"/>
                <a:cs typeface="Athelas" charset="0"/>
              </a:rPr>
              <a:t>Farmers are stewards of agricultural biodiversity.</a:t>
            </a:r>
          </a:p>
          <a:p>
            <a:pPr marL="0" indent="0">
              <a:buSzPct val="110000"/>
              <a:buNone/>
            </a:pPr>
            <a:endParaRPr lang="en-US" dirty="0" smtClean="0">
              <a:solidFill>
                <a:srgbClr val="4F7F45"/>
              </a:solidFill>
              <a:latin typeface="Athelas" charset="0"/>
              <a:ea typeface="Athelas" charset="0"/>
              <a:cs typeface="Athelas" charset="0"/>
            </a:endParaRPr>
          </a:p>
          <a:p>
            <a:pPr marL="0" indent="0">
              <a:buSzPct val="110000"/>
              <a:buNone/>
            </a:pPr>
            <a:endParaRPr lang="en-US" dirty="0" smtClean="0">
              <a:solidFill>
                <a:srgbClr val="4F7F45"/>
              </a:solidFill>
              <a:latin typeface="Athelas" charset="0"/>
              <a:ea typeface="Athelas" charset="0"/>
              <a:cs typeface="Athelas" charset="0"/>
            </a:endParaRPr>
          </a:p>
        </p:txBody>
      </p:sp>
      <p:sp>
        <p:nvSpPr>
          <p:cNvPr id="8" name="TextBox 7"/>
          <p:cNvSpPr txBox="1"/>
          <p:nvPr/>
        </p:nvSpPr>
        <p:spPr>
          <a:xfrm>
            <a:off x="0" y="428792"/>
            <a:ext cx="9144000" cy="830997"/>
          </a:xfrm>
          <a:prstGeom prst="rect">
            <a:avLst/>
          </a:prstGeom>
          <a:noFill/>
        </p:spPr>
        <p:txBody>
          <a:bodyPr wrap="square" rtlCol="0">
            <a:spAutoFit/>
          </a:bodyPr>
          <a:lstStyle/>
          <a:p>
            <a:pPr algn="ctr"/>
            <a:r>
              <a:rPr lang="en-US" sz="4800" dirty="0" smtClean="0">
                <a:solidFill>
                  <a:srgbClr val="794C1F"/>
                </a:solidFill>
                <a:latin typeface="Helvetica"/>
                <a:ea typeface="NovitoNova" charset="0"/>
                <a:cs typeface="Helvetica"/>
              </a:rPr>
              <a:t>WHAT IS BIODIVERSITY?</a:t>
            </a:r>
            <a:endParaRPr lang="en-US" sz="4800" dirty="0">
              <a:solidFill>
                <a:srgbClr val="794C1F"/>
              </a:solidFill>
              <a:latin typeface="Helvetica"/>
              <a:ea typeface="NovitoNova" charset="0"/>
              <a:cs typeface="Helvetica"/>
            </a:endParaRPr>
          </a:p>
        </p:txBody>
      </p:sp>
      <p:pic>
        <p:nvPicPr>
          <p:cNvPr id="4" name="Picture 3" descr="Popcorn variety trials.JPG"/>
          <p:cNvPicPr>
            <a:picLocks noChangeAspect="1"/>
          </p:cNvPicPr>
          <p:nvPr/>
        </p:nvPicPr>
        <p:blipFill rotWithShape="1">
          <a:blip r:embed="rId4">
            <a:extLst>
              <a:ext uri="{28A0092B-C50C-407E-A947-70E740481C1C}">
                <a14:useLocalDpi xmlns:a14="http://schemas.microsoft.com/office/drawing/2010/main" val="0"/>
              </a:ext>
            </a:extLst>
          </a:blip>
          <a:srcRect l="3363" r="12291" b="11073"/>
          <a:stretch/>
        </p:blipFill>
        <p:spPr bwMode="auto">
          <a:xfrm>
            <a:off x="4321662" y="1726977"/>
            <a:ext cx="4620798" cy="32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74361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0E0D2">
            <a:alpha val="63000"/>
          </a:srgbClr>
        </a:solidFill>
        <a:effectLst/>
      </p:bgPr>
    </p:bg>
    <p:spTree>
      <p:nvGrpSpPr>
        <p:cNvPr id="1" name=""/>
        <p:cNvGrpSpPr/>
        <p:nvPr/>
      </p:nvGrpSpPr>
      <p:grpSpPr>
        <a:xfrm>
          <a:off x="0" y="0"/>
          <a:ext cx="0" cy="0"/>
          <a:chOff x="0" y="0"/>
          <a:chExt cx="0" cy="0"/>
        </a:xfrm>
      </p:grpSpPr>
      <p:sp>
        <p:nvSpPr>
          <p:cNvPr id="8" name="TextBox 7"/>
          <p:cNvSpPr txBox="1"/>
          <p:nvPr/>
        </p:nvSpPr>
        <p:spPr>
          <a:xfrm>
            <a:off x="0" y="415498"/>
            <a:ext cx="9144000" cy="830997"/>
          </a:xfrm>
          <a:prstGeom prst="rect">
            <a:avLst/>
          </a:prstGeom>
          <a:noFill/>
        </p:spPr>
        <p:txBody>
          <a:bodyPr wrap="square" rtlCol="0">
            <a:spAutoFit/>
          </a:bodyPr>
          <a:lstStyle/>
          <a:p>
            <a:pPr algn="ctr"/>
            <a:r>
              <a:rPr lang="en-US" sz="4800" dirty="0" smtClean="0">
                <a:solidFill>
                  <a:srgbClr val="794C1F"/>
                </a:solidFill>
                <a:latin typeface="Helvetica"/>
                <a:ea typeface="NovitoNova" charset="0"/>
                <a:cs typeface="Helvetica"/>
              </a:rPr>
              <a:t>WHAT IS A SEED LIBRARY?</a:t>
            </a:r>
            <a:endParaRPr lang="en-US" sz="4800" dirty="0">
              <a:solidFill>
                <a:srgbClr val="794C1F"/>
              </a:solidFill>
              <a:latin typeface="Helvetica"/>
              <a:ea typeface="NovitoNova" charset="0"/>
              <a:cs typeface="Helvetica"/>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7514" t="8253" r="12140" b="7793"/>
          <a:stretch/>
        </p:blipFill>
        <p:spPr>
          <a:xfrm>
            <a:off x="4373428" y="1718625"/>
            <a:ext cx="4490462" cy="4412359"/>
          </a:xfrm>
          <a:prstGeom prst="rect">
            <a:avLst/>
          </a:prstGeom>
        </p:spPr>
      </p:pic>
      <p:sp>
        <p:nvSpPr>
          <p:cNvPr id="13" name="Subtitle 2"/>
          <p:cNvSpPr txBox="1">
            <a:spLocks/>
          </p:cNvSpPr>
          <p:nvPr/>
        </p:nvSpPr>
        <p:spPr>
          <a:xfrm>
            <a:off x="628649" y="1988026"/>
            <a:ext cx="3744779" cy="355216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SzPct val="110000"/>
              <a:buFont typeface="Arial"/>
              <a:buBlip>
                <a:blip r:embed="rId4"/>
              </a:buBlip>
            </a:pPr>
            <a:r>
              <a:rPr lang="en-US" dirty="0">
                <a:solidFill>
                  <a:srgbClr val="4F7F45"/>
                </a:solidFill>
                <a:latin typeface="Athelas" charset="0"/>
                <a:ea typeface="Athelas" charset="0"/>
                <a:cs typeface="Athelas" charset="0"/>
              </a:rPr>
              <a:t> </a:t>
            </a:r>
            <a:r>
              <a:rPr lang="en-US" dirty="0" smtClean="0">
                <a:solidFill>
                  <a:srgbClr val="4F7F45"/>
                </a:solidFill>
                <a:latin typeface="Athelas" charset="0"/>
                <a:ea typeface="Athelas" charset="0"/>
                <a:cs typeface="Athelas" charset="0"/>
              </a:rPr>
              <a:t>If you can grow food, you can save seed!</a:t>
            </a:r>
          </a:p>
          <a:p>
            <a:pPr marL="0" indent="0">
              <a:buSzPct val="110000"/>
              <a:buNone/>
            </a:pPr>
            <a:endParaRPr lang="en-US" sz="2000" dirty="0">
              <a:solidFill>
                <a:srgbClr val="4F7F45"/>
              </a:solidFill>
              <a:latin typeface="Athelas" charset="0"/>
              <a:ea typeface="Athelas" charset="0"/>
              <a:cs typeface="Athelas" charset="0"/>
            </a:endParaRPr>
          </a:p>
          <a:p>
            <a:pPr>
              <a:buSzPct val="110000"/>
              <a:buFont typeface="Arial"/>
              <a:buBlip>
                <a:blip r:embed="rId4"/>
              </a:buBlip>
            </a:pPr>
            <a:r>
              <a:rPr lang="en-US" dirty="0" smtClean="0">
                <a:solidFill>
                  <a:srgbClr val="4F7F45"/>
                </a:solidFill>
                <a:latin typeface="Athelas" charset="0"/>
                <a:ea typeface="Athelas" charset="0"/>
                <a:cs typeface="Athelas" charset="0"/>
              </a:rPr>
              <a:t> Being part of a seed library can help you learn.</a:t>
            </a:r>
          </a:p>
          <a:p>
            <a:pPr>
              <a:buSzPct val="110000"/>
              <a:buFont typeface="Arial"/>
              <a:buBlip>
                <a:blip r:embed="rId4"/>
              </a:buBlip>
            </a:pPr>
            <a:endParaRPr lang="en-US" dirty="0">
              <a:solidFill>
                <a:srgbClr val="4F7F45"/>
              </a:solidFill>
              <a:latin typeface="Athelas" charset="0"/>
              <a:ea typeface="Athelas" charset="0"/>
              <a:cs typeface="Athelas" charset="0"/>
            </a:endParaRPr>
          </a:p>
          <a:p>
            <a:pPr>
              <a:buSzPct val="110000"/>
              <a:buFont typeface="Arial"/>
              <a:buBlip>
                <a:blip r:embed="rId4"/>
              </a:buBlip>
            </a:pPr>
            <a:r>
              <a:rPr lang="en-US" dirty="0">
                <a:solidFill>
                  <a:srgbClr val="4F7F45"/>
                </a:solidFill>
                <a:latin typeface="Athelas" charset="0"/>
                <a:ea typeface="Athelas" charset="0"/>
                <a:cs typeface="Athelas" charset="0"/>
              </a:rPr>
              <a:t> </a:t>
            </a:r>
            <a:r>
              <a:rPr lang="en-US" dirty="0" smtClean="0">
                <a:solidFill>
                  <a:srgbClr val="4F7F45"/>
                </a:solidFill>
                <a:latin typeface="Athelas" charset="0"/>
                <a:ea typeface="Athelas" charset="0"/>
                <a:cs typeface="Athelas" charset="0"/>
              </a:rPr>
              <a:t>Seed libraries may have volunteer opportunities!</a:t>
            </a:r>
          </a:p>
        </p:txBody>
      </p:sp>
    </p:spTree>
    <p:extLst>
      <p:ext uri="{BB962C8B-B14F-4D97-AF65-F5344CB8AC3E}">
        <p14:creationId xmlns:p14="http://schemas.microsoft.com/office/powerpoint/2010/main" val="83611005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084200" y="1844558"/>
            <a:ext cx="5059800" cy="31853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SzPct val="110000"/>
              <a:buFont typeface="Arial"/>
              <a:buBlip>
                <a:blip r:embed="rId3"/>
              </a:buBlip>
            </a:pPr>
            <a:r>
              <a:rPr lang="en-US" dirty="0">
                <a:solidFill>
                  <a:srgbClr val="4F7F45"/>
                </a:solidFill>
                <a:latin typeface="Athelas" charset="0"/>
                <a:ea typeface="Athelas" charset="0"/>
                <a:cs typeface="Athelas" charset="0"/>
              </a:rPr>
              <a:t> </a:t>
            </a:r>
            <a:r>
              <a:rPr lang="en-US" dirty="0" smtClean="0">
                <a:solidFill>
                  <a:srgbClr val="4F7F45"/>
                </a:solidFill>
                <a:latin typeface="Athelas" charset="0"/>
                <a:ea typeface="Athelas" charset="0"/>
                <a:cs typeface="Athelas" charset="0"/>
              </a:rPr>
              <a:t> </a:t>
            </a:r>
            <a:r>
              <a:rPr lang="en-US" b="1" u="sng" dirty="0" smtClean="0">
                <a:solidFill>
                  <a:srgbClr val="4F7F45"/>
                </a:solidFill>
                <a:latin typeface="Athelas" charset="0"/>
                <a:ea typeface="Athelas" charset="0"/>
                <a:cs typeface="Athelas" charset="0"/>
              </a:rPr>
              <a:t>Education</a:t>
            </a:r>
          </a:p>
          <a:p>
            <a:pPr>
              <a:buSzPct val="110000"/>
              <a:buFont typeface="Arial"/>
              <a:buBlip>
                <a:blip r:embed="rId3"/>
              </a:buBlip>
            </a:pPr>
            <a:r>
              <a:rPr lang="en-US" dirty="0" smtClean="0">
                <a:solidFill>
                  <a:srgbClr val="4F7F45"/>
                </a:solidFill>
                <a:latin typeface="Athelas" charset="0"/>
                <a:ea typeface="Athelas" charset="0"/>
                <a:cs typeface="Athelas" charset="0"/>
              </a:rPr>
              <a:t> Advocacy</a:t>
            </a:r>
          </a:p>
          <a:p>
            <a:pPr>
              <a:buSzPct val="110000"/>
              <a:buFont typeface="Arial"/>
              <a:buBlip>
                <a:blip r:embed="rId3"/>
              </a:buBlip>
            </a:pPr>
            <a:r>
              <a:rPr lang="en-US" dirty="0">
                <a:solidFill>
                  <a:srgbClr val="4F7F45"/>
                </a:solidFill>
                <a:latin typeface="Athelas" charset="0"/>
                <a:ea typeface="Athelas" charset="0"/>
                <a:cs typeface="Athelas" charset="0"/>
              </a:rPr>
              <a:t> </a:t>
            </a:r>
            <a:r>
              <a:rPr lang="en-US" dirty="0" smtClean="0">
                <a:solidFill>
                  <a:srgbClr val="4F7F45"/>
                </a:solidFill>
                <a:latin typeface="Athelas" charset="0"/>
                <a:ea typeface="Athelas" charset="0"/>
                <a:cs typeface="Athelas" charset="0"/>
              </a:rPr>
              <a:t>Steward rare seeds</a:t>
            </a:r>
          </a:p>
          <a:p>
            <a:pPr>
              <a:buSzPct val="110000"/>
              <a:buFont typeface="Arial"/>
              <a:buBlip>
                <a:blip r:embed="rId3"/>
              </a:buBlip>
            </a:pPr>
            <a:r>
              <a:rPr lang="en-US" dirty="0" smtClean="0">
                <a:solidFill>
                  <a:srgbClr val="4F7F45"/>
                </a:solidFill>
                <a:latin typeface="Athelas" charset="0"/>
                <a:ea typeface="Athelas" charset="0"/>
                <a:cs typeface="Athelas" charset="0"/>
              </a:rPr>
              <a:t> Promote local seeds</a:t>
            </a:r>
          </a:p>
          <a:p>
            <a:pPr>
              <a:buSzPct val="110000"/>
              <a:buFont typeface="Arial"/>
              <a:buBlip>
                <a:blip r:embed="rId3"/>
              </a:buBlip>
            </a:pPr>
            <a:r>
              <a:rPr lang="en-US" dirty="0">
                <a:solidFill>
                  <a:srgbClr val="4F7F45"/>
                </a:solidFill>
                <a:latin typeface="Athelas" charset="0"/>
                <a:ea typeface="Athelas" charset="0"/>
                <a:cs typeface="Athelas" charset="0"/>
              </a:rPr>
              <a:t> </a:t>
            </a:r>
            <a:r>
              <a:rPr lang="en-US" b="1" u="sng" dirty="0" smtClean="0">
                <a:solidFill>
                  <a:srgbClr val="4F7F45"/>
                </a:solidFill>
                <a:latin typeface="Athelas" charset="0"/>
                <a:ea typeface="Athelas" charset="0"/>
                <a:cs typeface="Athelas" charset="0"/>
              </a:rPr>
              <a:t>Build networks </a:t>
            </a:r>
          </a:p>
          <a:p>
            <a:pPr>
              <a:buSzPct val="110000"/>
              <a:buFont typeface="Arial"/>
              <a:buBlip>
                <a:blip r:embed="rId3"/>
              </a:buBlip>
            </a:pPr>
            <a:r>
              <a:rPr lang="en-US" dirty="0">
                <a:solidFill>
                  <a:srgbClr val="4F7F45"/>
                </a:solidFill>
                <a:latin typeface="Athelas" charset="0"/>
                <a:ea typeface="Athelas" charset="0"/>
                <a:cs typeface="Athelas" charset="0"/>
              </a:rPr>
              <a:t> </a:t>
            </a:r>
            <a:r>
              <a:rPr lang="en-US" dirty="0" smtClean="0">
                <a:solidFill>
                  <a:srgbClr val="4F7F45"/>
                </a:solidFill>
                <a:latin typeface="Athelas" charset="0"/>
                <a:ea typeface="Athelas" charset="0"/>
                <a:cs typeface="Athelas" charset="0"/>
              </a:rPr>
              <a:t>Create a marketplace</a:t>
            </a:r>
          </a:p>
        </p:txBody>
      </p:sp>
      <p:sp>
        <p:nvSpPr>
          <p:cNvPr id="8" name="TextBox 7"/>
          <p:cNvSpPr txBox="1"/>
          <p:nvPr/>
        </p:nvSpPr>
        <p:spPr>
          <a:xfrm>
            <a:off x="0" y="0"/>
            <a:ext cx="9144000" cy="1569660"/>
          </a:xfrm>
          <a:prstGeom prst="rect">
            <a:avLst/>
          </a:prstGeom>
          <a:noFill/>
        </p:spPr>
        <p:txBody>
          <a:bodyPr wrap="square" rtlCol="0">
            <a:spAutoFit/>
          </a:bodyPr>
          <a:lstStyle/>
          <a:p>
            <a:pPr algn="ctr"/>
            <a:r>
              <a:rPr lang="en-US" sz="4800" dirty="0" smtClean="0">
                <a:solidFill>
                  <a:srgbClr val="794C1F"/>
                </a:solidFill>
                <a:latin typeface="Helvetica"/>
                <a:ea typeface="NovitoNova" charset="0"/>
                <a:cs typeface="Helvetica"/>
              </a:rPr>
              <a:t>WHAT DO SEED </a:t>
            </a:r>
            <a:endParaRPr lang="en-US" sz="4800" dirty="0" smtClean="0">
              <a:solidFill>
                <a:srgbClr val="794C1F"/>
              </a:solidFill>
              <a:latin typeface="Helvetica"/>
              <a:ea typeface="NovitoNova" charset="0"/>
              <a:cs typeface="Helvetica"/>
            </a:endParaRPr>
          </a:p>
          <a:p>
            <a:pPr algn="ctr"/>
            <a:r>
              <a:rPr lang="en-US" sz="4800" dirty="0" smtClean="0">
                <a:solidFill>
                  <a:srgbClr val="794C1F"/>
                </a:solidFill>
                <a:latin typeface="Helvetica"/>
                <a:ea typeface="NovitoNova" charset="0"/>
                <a:cs typeface="Helvetica"/>
              </a:rPr>
              <a:t>LIBRARIES </a:t>
            </a:r>
            <a:r>
              <a:rPr lang="en-US" sz="4800" dirty="0" smtClean="0">
                <a:solidFill>
                  <a:srgbClr val="794C1F"/>
                </a:solidFill>
                <a:latin typeface="Helvetica"/>
                <a:ea typeface="NovitoNova" charset="0"/>
                <a:cs typeface="Helvetica"/>
              </a:rPr>
              <a:t>DO?</a:t>
            </a:r>
            <a:endParaRPr lang="en-US" sz="4800" dirty="0">
              <a:solidFill>
                <a:srgbClr val="794C1F"/>
              </a:solidFill>
              <a:latin typeface="Helvetica"/>
              <a:ea typeface="NovitoNova" charset="0"/>
              <a:cs typeface="Helvetica"/>
            </a:endParaRPr>
          </a:p>
        </p:txBody>
      </p:sp>
      <p:pic>
        <p:nvPicPr>
          <p:cNvPr id="6" name="Picture 7" descr="The Cooper Institute (2).JPG"/>
          <p:cNvPicPr>
            <a:picLocks noChangeAspect="1"/>
          </p:cNvPicPr>
          <p:nvPr/>
        </p:nvPicPr>
        <p:blipFill rotWithShape="1">
          <a:blip r:embed="rId4">
            <a:extLst>
              <a:ext uri="{28A0092B-C50C-407E-A947-70E740481C1C}">
                <a14:useLocalDpi xmlns:a14="http://schemas.microsoft.com/office/drawing/2010/main" val="0"/>
              </a:ext>
            </a:extLst>
          </a:blip>
          <a:srcRect l="32701" t="2929" r="22079" b="7057"/>
          <a:stretch/>
        </p:blipFill>
        <p:spPr bwMode="auto">
          <a:xfrm>
            <a:off x="1285934" y="1844558"/>
            <a:ext cx="2434824" cy="363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6726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0E0D2">
            <a:alpha val="63000"/>
          </a:srgbClr>
        </a:solidFill>
        <a:effectLst/>
      </p:bgPr>
    </p:bg>
    <p:spTree>
      <p:nvGrpSpPr>
        <p:cNvPr id="1" name=""/>
        <p:cNvGrpSpPr/>
        <p:nvPr/>
      </p:nvGrpSpPr>
      <p:grpSpPr>
        <a:xfrm>
          <a:off x="0" y="0"/>
          <a:ext cx="0" cy="0"/>
          <a:chOff x="0" y="0"/>
          <a:chExt cx="0" cy="0"/>
        </a:xfrm>
      </p:grpSpPr>
      <p:sp>
        <p:nvSpPr>
          <p:cNvPr id="9" name="TextBox 8"/>
          <p:cNvSpPr txBox="1"/>
          <p:nvPr/>
        </p:nvSpPr>
        <p:spPr>
          <a:xfrm>
            <a:off x="0" y="0"/>
            <a:ext cx="9144000" cy="1569660"/>
          </a:xfrm>
          <a:prstGeom prst="rect">
            <a:avLst/>
          </a:prstGeom>
          <a:noFill/>
        </p:spPr>
        <p:txBody>
          <a:bodyPr wrap="square" rtlCol="0">
            <a:spAutoFit/>
          </a:bodyPr>
          <a:lstStyle/>
          <a:p>
            <a:pPr algn="ctr"/>
            <a:r>
              <a:rPr lang="en-US" sz="4800" dirty="0" smtClean="0">
                <a:solidFill>
                  <a:srgbClr val="794C1F"/>
                </a:solidFill>
                <a:latin typeface="Helvetica"/>
                <a:ea typeface="NovitoNova" charset="0"/>
                <a:cs typeface="Helvetica"/>
              </a:rPr>
              <a:t>OTHER SEED COLLECTIONS</a:t>
            </a:r>
            <a:r>
              <a:rPr lang="mr-IN" sz="4800" dirty="0" smtClean="0">
                <a:solidFill>
                  <a:srgbClr val="794C1F"/>
                </a:solidFill>
                <a:latin typeface="Helvetica"/>
                <a:ea typeface="NovitoNova" charset="0"/>
                <a:cs typeface="Helvetica"/>
              </a:rPr>
              <a:t>…</a:t>
            </a:r>
            <a:endParaRPr lang="en-US" sz="4800" dirty="0">
              <a:solidFill>
                <a:srgbClr val="794C1F"/>
              </a:solidFill>
              <a:latin typeface="Helvetica"/>
              <a:ea typeface="NovitoNova" charset="0"/>
              <a:cs typeface="Helvetica"/>
            </a:endParaRPr>
          </a:p>
        </p:txBody>
      </p:sp>
      <p:grpSp>
        <p:nvGrpSpPr>
          <p:cNvPr id="2" name="Group 1"/>
          <p:cNvGrpSpPr/>
          <p:nvPr/>
        </p:nvGrpSpPr>
        <p:grpSpPr>
          <a:xfrm>
            <a:off x="862902" y="1554272"/>
            <a:ext cx="7681637" cy="4826266"/>
            <a:chOff x="793459" y="1559798"/>
            <a:chExt cx="7681637" cy="4826266"/>
          </a:xfrm>
        </p:grpSpPr>
        <p:pic>
          <p:nvPicPr>
            <p:cNvPr id="12" name="Picture 1" descr="svalbard3-1920x1200.jpg"/>
            <p:cNvPicPr>
              <a:picLocks noChangeAspect="1"/>
            </p:cNvPicPr>
            <p:nvPr/>
          </p:nvPicPr>
          <p:blipFill rotWithShape="1">
            <a:blip r:embed="rId3">
              <a:extLst>
                <a:ext uri="{28A0092B-C50C-407E-A947-70E740481C1C}">
                  <a14:useLocalDpi xmlns:a14="http://schemas.microsoft.com/office/drawing/2010/main" val="0"/>
                </a:ext>
              </a:extLst>
            </a:blip>
            <a:srcRect l="15313" b="19934"/>
            <a:stretch/>
          </p:blipFill>
          <p:spPr bwMode="auto">
            <a:xfrm>
              <a:off x="793459" y="3983590"/>
              <a:ext cx="4371198" cy="2402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2014-06-09 01.02.40.jpg"/>
            <p:cNvPicPr>
              <a:picLocks noChangeAspect="1"/>
            </p:cNvPicPr>
            <p:nvPr/>
          </p:nvPicPr>
          <p:blipFill rotWithShape="1">
            <a:blip r:embed="rId4">
              <a:extLst>
                <a:ext uri="{28A0092B-C50C-407E-A947-70E740481C1C}">
                  <a14:useLocalDpi xmlns:a14="http://schemas.microsoft.com/office/drawing/2010/main" val="0"/>
                </a:ext>
              </a:extLst>
            </a:blip>
            <a:srcRect l="5215" t="20038" r="11247" b="20138"/>
            <a:stretch/>
          </p:blipFill>
          <p:spPr bwMode="auto">
            <a:xfrm>
              <a:off x="793459" y="1559798"/>
              <a:ext cx="2467432" cy="235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Peterborough Community Garden Network (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49658" y="1559798"/>
              <a:ext cx="1835633" cy="235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IMG-20120719-00048.jpg"/>
            <p:cNvPicPr>
              <a:picLocks noChangeAspect="1"/>
            </p:cNvPicPr>
            <p:nvPr/>
          </p:nvPicPr>
          <p:blipFill>
            <a:blip r:embed="rId6">
              <a:extLst>
                <a:ext uri="{28A0092B-C50C-407E-A947-70E740481C1C}">
                  <a14:useLocalDpi xmlns:a14="http://schemas.microsoft.com/office/drawing/2010/main" val="0"/>
                </a:ext>
              </a:extLst>
            </a:blip>
            <a:srcRect l="7263" r="15265" b="12500"/>
            <a:stretch>
              <a:fillRect/>
            </a:stretch>
          </p:blipFill>
          <p:spPr bwMode="auto">
            <a:xfrm>
              <a:off x="5269853" y="1559798"/>
              <a:ext cx="3205243" cy="4826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906140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1569660"/>
          </a:xfrm>
          <a:prstGeom prst="rect">
            <a:avLst/>
          </a:prstGeom>
          <a:noFill/>
        </p:spPr>
        <p:txBody>
          <a:bodyPr wrap="square" rtlCol="0">
            <a:spAutoFit/>
          </a:bodyPr>
          <a:lstStyle/>
          <a:p>
            <a:pPr algn="ctr"/>
            <a:r>
              <a:rPr lang="en-US" sz="4800" dirty="0" smtClean="0">
                <a:solidFill>
                  <a:srgbClr val="794C1F"/>
                </a:solidFill>
                <a:latin typeface="Helvetica"/>
                <a:ea typeface="NovitoNova" charset="0"/>
                <a:cs typeface="Helvetica"/>
              </a:rPr>
              <a:t>OTHER SEED COLLECTIONS</a:t>
            </a:r>
            <a:r>
              <a:rPr lang="mr-IN" sz="4800" dirty="0" smtClean="0">
                <a:solidFill>
                  <a:srgbClr val="794C1F"/>
                </a:solidFill>
                <a:latin typeface="Helvetica"/>
                <a:ea typeface="NovitoNova" charset="0"/>
                <a:cs typeface="Helvetica"/>
              </a:rPr>
              <a:t>…</a:t>
            </a:r>
            <a:endParaRPr lang="en-US" sz="4800" dirty="0">
              <a:solidFill>
                <a:srgbClr val="794C1F"/>
              </a:solidFill>
              <a:latin typeface="Helvetica"/>
              <a:ea typeface="NovitoNova" charset="0"/>
              <a:cs typeface="Helvetica"/>
            </a:endParaRPr>
          </a:p>
        </p:txBody>
      </p:sp>
      <p:pic>
        <p:nvPicPr>
          <p:cNvPr id="2" name="Picture 1" descr="seed-chart-Englis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8272"/>
            <a:ext cx="9144000" cy="3422844"/>
          </a:xfrm>
          <a:prstGeom prst="rect">
            <a:avLst/>
          </a:prstGeom>
        </p:spPr>
      </p:pic>
    </p:spTree>
    <p:extLst>
      <p:ext uri="{BB962C8B-B14F-4D97-AF65-F5344CB8AC3E}">
        <p14:creationId xmlns:p14="http://schemas.microsoft.com/office/powerpoint/2010/main" val="9193634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0E0D2">
            <a:alpha val="63000"/>
          </a:srgbClr>
        </a:solidFill>
        <a:effectLst/>
      </p:bgPr>
    </p:bg>
    <p:spTree>
      <p:nvGrpSpPr>
        <p:cNvPr id="1" name=""/>
        <p:cNvGrpSpPr/>
        <p:nvPr/>
      </p:nvGrpSpPr>
      <p:grpSpPr>
        <a:xfrm>
          <a:off x="0" y="0"/>
          <a:ext cx="0" cy="0"/>
          <a:chOff x="0" y="0"/>
          <a:chExt cx="0" cy="0"/>
        </a:xfrm>
      </p:grpSpPr>
      <p:sp>
        <p:nvSpPr>
          <p:cNvPr id="8" name="TextBox 7"/>
          <p:cNvSpPr txBox="1"/>
          <p:nvPr/>
        </p:nvSpPr>
        <p:spPr>
          <a:xfrm>
            <a:off x="0" y="415498"/>
            <a:ext cx="9144000" cy="830997"/>
          </a:xfrm>
          <a:prstGeom prst="rect">
            <a:avLst/>
          </a:prstGeom>
          <a:noFill/>
        </p:spPr>
        <p:txBody>
          <a:bodyPr wrap="square" rtlCol="0">
            <a:spAutoFit/>
          </a:bodyPr>
          <a:lstStyle/>
          <a:p>
            <a:pPr algn="ctr"/>
            <a:r>
              <a:rPr lang="en-US" sz="4800" dirty="0" smtClean="0">
                <a:solidFill>
                  <a:srgbClr val="794C1F"/>
                </a:solidFill>
                <a:latin typeface="Helvetica"/>
                <a:ea typeface="NovitoNova" charset="0"/>
                <a:cs typeface="Helvetica"/>
              </a:rPr>
              <a:t>LIVING SEED BANKS</a:t>
            </a:r>
            <a:endParaRPr lang="en-US" sz="4800" dirty="0">
              <a:solidFill>
                <a:srgbClr val="794C1F"/>
              </a:solidFill>
              <a:latin typeface="Helvetica"/>
              <a:ea typeface="NovitoNova" charset="0"/>
              <a:cs typeface="Helvetica"/>
            </a:endParaRPr>
          </a:p>
        </p:txBody>
      </p:sp>
      <p:pic>
        <p:nvPicPr>
          <p:cNvPr id="7" name="Picture 1" descr="20160728_183051.jpg"/>
          <p:cNvPicPr>
            <a:picLocks noChangeAspect="1"/>
          </p:cNvPicPr>
          <p:nvPr/>
        </p:nvPicPr>
        <p:blipFill>
          <a:blip r:embed="rId3">
            <a:extLst>
              <a:ext uri="{28A0092B-C50C-407E-A947-70E740481C1C}">
                <a14:useLocalDpi xmlns:a14="http://schemas.microsoft.com/office/drawing/2010/main" val="0"/>
              </a:ext>
            </a:extLst>
          </a:blip>
          <a:srcRect l="8424" t="11154" r="16003"/>
          <a:stretch>
            <a:fillRect/>
          </a:stretch>
        </p:blipFill>
        <p:spPr bwMode="auto">
          <a:xfrm rot="5400000">
            <a:off x="487639" y="2320758"/>
            <a:ext cx="4900057"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20587565544_1e8a2bb8c8_o.jpg"/>
          <p:cNvPicPr>
            <a:picLocks noChangeAspect="1"/>
          </p:cNvPicPr>
          <p:nvPr/>
        </p:nvPicPr>
        <p:blipFill rotWithShape="1">
          <a:blip r:embed="rId4">
            <a:extLst>
              <a:ext uri="{28A0092B-C50C-407E-A947-70E740481C1C}">
                <a14:useLocalDpi xmlns:a14="http://schemas.microsoft.com/office/drawing/2010/main" val="0"/>
              </a:ext>
            </a:extLst>
          </a:blip>
          <a:srcRect l="14742" r="39687"/>
          <a:stretch/>
        </p:blipFill>
        <p:spPr bwMode="auto">
          <a:xfrm>
            <a:off x="4826000" y="1490772"/>
            <a:ext cx="3349626" cy="490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36637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628650" y="1660983"/>
            <a:ext cx="8048010" cy="37055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SzPct val="110000"/>
              <a:buFont typeface="Arial"/>
              <a:buBlip>
                <a:blip r:embed="rId3"/>
              </a:buBlip>
            </a:pPr>
            <a:r>
              <a:rPr lang="en-US" dirty="0" smtClean="0">
                <a:solidFill>
                  <a:srgbClr val="4F7F45"/>
                </a:solidFill>
                <a:latin typeface="Athelas" charset="0"/>
                <a:ea typeface="Athelas" charset="0"/>
                <a:cs typeface="Athelas" charset="0"/>
              </a:rPr>
              <a:t>  Everyone is welcome!</a:t>
            </a:r>
          </a:p>
          <a:p>
            <a:pPr>
              <a:buSzPct val="110000"/>
              <a:buFont typeface="Arial"/>
              <a:buBlip>
                <a:blip r:embed="rId3"/>
              </a:buBlip>
            </a:pPr>
            <a:endParaRPr lang="en-US" sz="2000" dirty="0" smtClean="0">
              <a:solidFill>
                <a:srgbClr val="4F7F45"/>
              </a:solidFill>
              <a:latin typeface="Athelas" charset="0"/>
              <a:ea typeface="Athelas" charset="0"/>
              <a:cs typeface="Athelas" charset="0"/>
            </a:endParaRPr>
          </a:p>
          <a:p>
            <a:pPr>
              <a:buSzPct val="110000"/>
              <a:buFont typeface="Arial"/>
              <a:buBlip>
                <a:blip r:embed="rId3"/>
              </a:buBlip>
            </a:pPr>
            <a:r>
              <a:rPr lang="en-US" dirty="0" smtClean="0">
                <a:solidFill>
                  <a:srgbClr val="4F7F45"/>
                </a:solidFill>
                <a:latin typeface="Athelas" charset="0"/>
                <a:ea typeface="Athelas" charset="0"/>
                <a:cs typeface="Athelas" charset="0"/>
              </a:rPr>
              <a:t>  Become a member today to start borrowing seeds!</a:t>
            </a:r>
          </a:p>
          <a:p>
            <a:pPr>
              <a:buSzPct val="110000"/>
              <a:buFont typeface="Arial"/>
              <a:buBlip>
                <a:blip r:embed="rId3"/>
              </a:buBlip>
            </a:pPr>
            <a:endParaRPr lang="en-US" sz="2000" dirty="0" smtClean="0">
              <a:solidFill>
                <a:srgbClr val="4F7F45"/>
              </a:solidFill>
              <a:latin typeface="Athelas" charset="0"/>
              <a:ea typeface="Athelas" charset="0"/>
              <a:cs typeface="Athelas" charset="0"/>
            </a:endParaRPr>
          </a:p>
          <a:p>
            <a:pPr>
              <a:buSzPct val="110000"/>
              <a:buFont typeface="Arial"/>
              <a:buBlip>
                <a:blip r:embed="rId3"/>
              </a:buBlip>
            </a:pPr>
            <a:r>
              <a:rPr lang="en-US" dirty="0">
                <a:solidFill>
                  <a:srgbClr val="4F7F45"/>
                </a:solidFill>
                <a:latin typeface="Athelas" charset="0"/>
                <a:ea typeface="Athelas" charset="0"/>
                <a:cs typeface="Athelas" charset="0"/>
              </a:rPr>
              <a:t> </a:t>
            </a:r>
            <a:r>
              <a:rPr lang="en-US" dirty="0" smtClean="0">
                <a:solidFill>
                  <a:srgbClr val="4F7F45"/>
                </a:solidFill>
                <a:latin typeface="Athelas" charset="0"/>
                <a:ea typeface="Athelas" charset="0"/>
                <a:cs typeface="Athelas" charset="0"/>
              </a:rPr>
              <a:t>Beginners: we have books and resources to help.</a:t>
            </a:r>
          </a:p>
          <a:p>
            <a:pPr marL="0" indent="0">
              <a:buSzPct val="110000"/>
              <a:buNone/>
            </a:pPr>
            <a:endParaRPr lang="en-US" sz="2000" dirty="0" smtClean="0">
              <a:solidFill>
                <a:srgbClr val="4F7F45"/>
              </a:solidFill>
              <a:latin typeface="Athelas" charset="0"/>
              <a:ea typeface="Athelas" charset="0"/>
              <a:cs typeface="Athelas" charset="0"/>
            </a:endParaRPr>
          </a:p>
          <a:p>
            <a:pPr>
              <a:buSzPct val="110000"/>
              <a:buFont typeface="Arial"/>
              <a:buBlip>
                <a:blip r:embed="rId3"/>
              </a:buBlip>
            </a:pPr>
            <a:r>
              <a:rPr lang="en-US" dirty="0" smtClean="0">
                <a:solidFill>
                  <a:srgbClr val="4F7F45"/>
                </a:solidFill>
                <a:latin typeface="Athelas" charset="0"/>
                <a:ea typeface="Athelas" charset="0"/>
                <a:cs typeface="Athelas" charset="0"/>
              </a:rPr>
              <a:t>Advanced seed savers: are you interested in sharing your knowledge?</a:t>
            </a:r>
          </a:p>
        </p:txBody>
      </p:sp>
      <p:sp>
        <p:nvSpPr>
          <p:cNvPr id="8" name="TextBox 7"/>
          <p:cNvSpPr txBox="1"/>
          <p:nvPr/>
        </p:nvSpPr>
        <p:spPr>
          <a:xfrm>
            <a:off x="0" y="415498"/>
            <a:ext cx="9144000" cy="830997"/>
          </a:xfrm>
          <a:prstGeom prst="rect">
            <a:avLst/>
          </a:prstGeom>
          <a:noFill/>
        </p:spPr>
        <p:txBody>
          <a:bodyPr wrap="square" rtlCol="0">
            <a:spAutoFit/>
          </a:bodyPr>
          <a:lstStyle/>
          <a:p>
            <a:pPr algn="ctr"/>
            <a:r>
              <a:rPr lang="en-US" sz="4800" dirty="0" smtClean="0">
                <a:solidFill>
                  <a:srgbClr val="794C1F"/>
                </a:solidFill>
                <a:latin typeface="Helvetica"/>
                <a:ea typeface="NovitoNova" charset="0"/>
                <a:cs typeface="Helvetica"/>
              </a:rPr>
              <a:t>EXPECTATIONS</a:t>
            </a:r>
            <a:endParaRPr lang="en-US" sz="4800" dirty="0">
              <a:solidFill>
                <a:srgbClr val="794C1F"/>
              </a:solidFill>
              <a:latin typeface="Helvetica"/>
              <a:ea typeface="NovitoNova" charset="0"/>
              <a:cs typeface="Helvetica"/>
            </a:endParaRPr>
          </a:p>
        </p:txBody>
      </p:sp>
    </p:spTree>
    <p:extLst>
      <p:ext uri="{BB962C8B-B14F-4D97-AF65-F5344CB8AC3E}">
        <p14:creationId xmlns:p14="http://schemas.microsoft.com/office/powerpoint/2010/main" val="137602087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1020</TotalTime>
  <Words>2568</Words>
  <Application>Microsoft Macintosh PowerPoint</Application>
  <PresentationFormat>On-screen Show (4:3)</PresentationFormat>
  <Paragraphs>213</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ACORN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Hughes</dc:creator>
  <cp:lastModifiedBy>Stephanie Hughes</cp:lastModifiedBy>
  <cp:revision>82</cp:revision>
  <dcterms:created xsi:type="dcterms:W3CDTF">2017-07-25T16:58:28Z</dcterms:created>
  <dcterms:modified xsi:type="dcterms:W3CDTF">2018-03-08T14:01:36Z</dcterms:modified>
</cp:coreProperties>
</file>