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319" r:id="rId2"/>
    <p:sldId id="360" r:id="rId3"/>
    <p:sldId id="436" r:id="rId4"/>
    <p:sldId id="356" r:id="rId5"/>
    <p:sldId id="354" r:id="rId6"/>
    <p:sldId id="515" r:id="rId7"/>
    <p:sldId id="341" r:id="rId8"/>
    <p:sldId id="358" r:id="rId9"/>
    <p:sldId id="531" r:id="rId10"/>
    <p:sldId id="345" r:id="rId11"/>
    <p:sldId id="553" r:id="rId12"/>
    <p:sldId id="458" r:id="rId13"/>
    <p:sldId id="560" r:id="rId14"/>
    <p:sldId id="561" r:id="rId15"/>
    <p:sldId id="562" r:id="rId16"/>
    <p:sldId id="563" r:id="rId17"/>
    <p:sldId id="344" r:id="rId18"/>
    <p:sldId id="497" r:id="rId19"/>
    <p:sldId id="498" r:id="rId20"/>
    <p:sldId id="532" r:id="rId21"/>
    <p:sldId id="438" r:id="rId22"/>
    <p:sldId id="499" r:id="rId23"/>
    <p:sldId id="418" r:id="rId24"/>
    <p:sldId id="520" r:id="rId25"/>
    <p:sldId id="521" r:id="rId26"/>
    <p:sldId id="537" r:id="rId27"/>
    <p:sldId id="546" r:id="rId28"/>
    <p:sldId id="419" r:id="rId29"/>
    <p:sldId id="500" r:id="rId30"/>
    <p:sldId id="547" r:id="rId31"/>
    <p:sldId id="503" r:id="rId32"/>
    <p:sldId id="556" r:id="rId33"/>
    <p:sldId id="504" r:id="rId34"/>
    <p:sldId id="506" r:id="rId35"/>
    <p:sldId id="510" r:id="rId36"/>
    <p:sldId id="507" r:id="rId37"/>
    <p:sldId id="508" r:id="rId38"/>
    <p:sldId id="509" r:id="rId39"/>
    <p:sldId id="511" r:id="rId40"/>
    <p:sldId id="512" r:id="rId41"/>
    <p:sldId id="564" r:id="rId42"/>
    <p:sldId id="565" r:id="rId43"/>
    <p:sldId id="566" r:id="rId44"/>
    <p:sldId id="567" r:id="rId45"/>
    <p:sldId id="568" r:id="rId46"/>
    <p:sldId id="569" r:id="rId47"/>
    <p:sldId id="570" r:id="rId48"/>
    <p:sldId id="571" r:id="rId49"/>
    <p:sldId id="572" r:id="rId50"/>
    <p:sldId id="573" r:id="rId51"/>
    <p:sldId id="574" r:id="rId52"/>
    <p:sldId id="575" r:id="rId53"/>
    <p:sldId id="576" r:id="rId54"/>
    <p:sldId id="577" r:id="rId55"/>
    <p:sldId id="578" r:id="rId56"/>
    <p:sldId id="579" r:id="rId57"/>
    <p:sldId id="580" r:id="rId58"/>
    <p:sldId id="581" r:id="rId59"/>
    <p:sldId id="582" r:id="rId60"/>
    <p:sldId id="583" r:id="rId61"/>
    <p:sldId id="584" r:id="rId62"/>
    <p:sldId id="585" r:id="rId63"/>
    <p:sldId id="586" r:id="rId64"/>
    <p:sldId id="587" r:id="rId65"/>
    <p:sldId id="588" r:id="rId66"/>
    <p:sldId id="589" r:id="rId67"/>
    <p:sldId id="590" r:id="rId68"/>
    <p:sldId id="591" r:id="rId69"/>
    <p:sldId id="592" r:id="rId70"/>
    <p:sldId id="593" r:id="rId71"/>
    <p:sldId id="594" r:id="rId72"/>
    <p:sldId id="595" r:id="rId7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rtl="0" fontAlgn="base">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3300"/>
    <a:srgbClr val="CC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78648" autoAdjust="0"/>
  </p:normalViewPr>
  <p:slideViewPr>
    <p:cSldViewPr>
      <p:cViewPr>
        <p:scale>
          <a:sx n="76" d="100"/>
          <a:sy n="76" d="100"/>
        </p:scale>
        <p:origin x="-1236"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7008"/>
    </p:cViewPr>
  </p:sorterViewPr>
  <p:notesViewPr>
    <p:cSldViewPr>
      <p:cViewPr varScale="1">
        <p:scale>
          <a:sx n="68" d="100"/>
          <a:sy n="68" d="100"/>
        </p:scale>
        <p:origin x="-2896" y="-112"/>
      </p:cViewPr>
      <p:guideLst>
        <p:guide orient="horz" pos="3024"/>
        <p:guide pos="230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BE28E8-9156-7344-A760-405DF7D649A6}" type="doc">
      <dgm:prSet loTypeId="urn:microsoft.com/office/officeart/2005/8/layout/pyramid1" loCatId="" qsTypeId="urn:microsoft.com/office/officeart/2005/8/quickstyle/simple2" qsCatId="simple" csTypeId="urn:microsoft.com/office/officeart/2005/8/colors/accent1_2#1" csCatId="accent1" phldr="1"/>
      <dgm:spPr/>
    </dgm:pt>
    <dgm:pt modelId="{111F2F07-CA4A-4E41-84B4-BF3751623C90}">
      <dgm:prSet phldrT="[Text]" custT="1"/>
      <dgm:spPr/>
      <dgm:t>
        <a:bodyPr/>
        <a:lstStyle/>
        <a:p>
          <a:endParaRPr lang="en-US" sz="1400" dirty="0" smtClean="0"/>
        </a:p>
        <a:p>
          <a:endParaRPr lang="en-US" sz="1400" dirty="0" smtClean="0"/>
        </a:p>
        <a:p>
          <a:r>
            <a:rPr lang="en-US" sz="1400" dirty="0" smtClean="0"/>
            <a:t>KINGDOM</a:t>
          </a:r>
          <a:endParaRPr lang="en-US" sz="1400" dirty="0"/>
        </a:p>
      </dgm:t>
    </dgm:pt>
    <dgm:pt modelId="{75FC2316-744A-0640-A885-6A1643764218}" type="parTrans" cxnId="{9FB2E22A-747F-D547-A835-E551A6DCBFCB}">
      <dgm:prSet/>
      <dgm:spPr/>
      <dgm:t>
        <a:bodyPr/>
        <a:lstStyle/>
        <a:p>
          <a:endParaRPr lang="en-US"/>
        </a:p>
      </dgm:t>
    </dgm:pt>
    <dgm:pt modelId="{8F50ABED-4CDA-734B-A8A4-6BF9F4E0B992}" type="sibTrans" cxnId="{9FB2E22A-747F-D547-A835-E551A6DCBFCB}">
      <dgm:prSet/>
      <dgm:spPr/>
      <dgm:t>
        <a:bodyPr/>
        <a:lstStyle/>
        <a:p>
          <a:endParaRPr lang="en-US"/>
        </a:p>
      </dgm:t>
    </dgm:pt>
    <dgm:pt modelId="{E8CDB5DA-DC9C-0540-A561-9ADF0ED090A7}">
      <dgm:prSet phldrT="[Text]"/>
      <dgm:spPr/>
      <dgm:t>
        <a:bodyPr/>
        <a:lstStyle/>
        <a:p>
          <a:r>
            <a:rPr lang="en-US" dirty="0" smtClean="0"/>
            <a:t>PHYLUM</a:t>
          </a:r>
          <a:endParaRPr lang="en-US" dirty="0"/>
        </a:p>
      </dgm:t>
    </dgm:pt>
    <dgm:pt modelId="{B8B8368B-931E-3B4E-8CB2-572C78A9FDF2}" type="parTrans" cxnId="{B0C1AEC2-99AA-F84B-A95E-AE87EE323EA7}">
      <dgm:prSet/>
      <dgm:spPr/>
      <dgm:t>
        <a:bodyPr/>
        <a:lstStyle/>
        <a:p>
          <a:endParaRPr lang="en-US"/>
        </a:p>
      </dgm:t>
    </dgm:pt>
    <dgm:pt modelId="{7968D083-33BB-204B-A831-001AD716D835}" type="sibTrans" cxnId="{B0C1AEC2-99AA-F84B-A95E-AE87EE323EA7}">
      <dgm:prSet/>
      <dgm:spPr/>
      <dgm:t>
        <a:bodyPr/>
        <a:lstStyle/>
        <a:p>
          <a:endParaRPr lang="en-US"/>
        </a:p>
      </dgm:t>
    </dgm:pt>
    <dgm:pt modelId="{7E47266C-F04B-1B4A-AE2D-A3D7E589DBCA}">
      <dgm:prSet phldrT="[Text]"/>
      <dgm:spPr/>
      <dgm:t>
        <a:bodyPr/>
        <a:lstStyle/>
        <a:p>
          <a:r>
            <a:rPr lang="en-US" dirty="0" smtClean="0"/>
            <a:t>CLASS</a:t>
          </a:r>
        </a:p>
      </dgm:t>
    </dgm:pt>
    <dgm:pt modelId="{6CE6F098-7CCC-8A43-9006-F5C41A1A337F}" type="parTrans" cxnId="{E84EC0F6-806C-084B-BEEA-D5E6A59873CD}">
      <dgm:prSet/>
      <dgm:spPr/>
      <dgm:t>
        <a:bodyPr/>
        <a:lstStyle/>
        <a:p>
          <a:endParaRPr lang="en-US"/>
        </a:p>
      </dgm:t>
    </dgm:pt>
    <dgm:pt modelId="{41F72935-8276-5C49-9CE9-16DA3589F47D}" type="sibTrans" cxnId="{E84EC0F6-806C-084B-BEEA-D5E6A59873CD}">
      <dgm:prSet/>
      <dgm:spPr/>
      <dgm:t>
        <a:bodyPr/>
        <a:lstStyle/>
        <a:p>
          <a:endParaRPr lang="en-US"/>
        </a:p>
      </dgm:t>
    </dgm:pt>
    <dgm:pt modelId="{292FA6D4-6996-164E-A083-3E7E0FC53DBB}">
      <dgm:prSet/>
      <dgm:spPr/>
      <dgm:t>
        <a:bodyPr/>
        <a:lstStyle/>
        <a:p>
          <a:r>
            <a:rPr lang="en-US" dirty="0" smtClean="0"/>
            <a:t>ORDER</a:t>
          </a:r>
          <a:endParaRPr lang="en-US" dirty="0"/>
        </a:p>
      </dgm:t>
    </dgm:pt>
    <dgm:pt modelId="{10952D59-99CA-C64B-91B4-49E5AC71DD75}" type="parTrans" cxnId="{8AAB170F-74C9-AA46-A4DF-525BF3860706}">
      <dgm:prSet/>
      <dgm:spPr/>
      <dgm:t>
        <a:bodyPr/>
        <a:lstStyle/>
        <a:p>
          <a:endParaRPr lang="en-US"/>
        </a:p>
      </dgm:t>
    </dgm:pt>
    <dgm:pt modelId="{F9979569-9B60-D843-8314-86192B90EBB1}" type="sibTrans" cxnId="{8AAB170F-74C9-AA46-A4DF-525BF3860706}">
      <dgm:prSet/>
      <dgm:spPr/>
      <dgm:t>
        <a:bodyPr/>
        <a:lstStyle/>
        <a:p>
          <a:endParaRPr lang="en-US"/>
        </a:p>
      </dgm:t>
    </dgm:pt>
    <dgm:pt modelId="{674058EC-A474-EB42-B326-C5F203A1177D}">
      <dgm:prSet custT="1"/>
      <dgm:spPr/>
      <dgm:t>
        <a:bodyPr/>
        <a:lstStyle/>
        <a:p>
          <a:r>
            <a:rPr lang="en-US" sz="1400" b="1" dirty="0" smtClean="0">
              <a:solidFill>
                <a:schemeClr val="accent6">
                  <a:lumMod val="75000"/>
                </a:schemeClr>
              </a:solidFill>
            </a:rPr>
            <a:t>FAMILY</a:t>
          </a:r>
        </a:p>
        <a:p>
          <a:r>
            <a:rPr lang="en-US" sz="1300" dirty="0" smtClean="0">
              <a:solidFill>
                <a:schemeClr val="accent6">
                  <a:lumMod val="75000"/>
                </a:schemeClr>
              </a:solidFill>
            </a:rPr>
            <a:t>PLANTS ARE GROUPED BASED ON SIMILAR STRUCTURES</a:t>
          </a:r>
          <a:endParaRPr lang="en-US" sz="1300" dirty="0">
            <a:solidFill>
              <a:schemeClr val="accent6">
                <a:lumMod val="75000"/>
              </a:schemeClr>
            </a:solidFill>
          </a:endParaRPr>
        </a:p>
      </dgm:t>
    </dgm:pt>
    <dgm:pt modelId="{28D86ADE-7311-2346-8FFF-691F8217F5BD}" type="parTrans" cxnId="{509CE098-01D1-294D-8700-B26C63C6F52E}">
      <dgm:prSet/>
      <dgm:spPr/>
      <dgm:t>
        <a:bodyPr/>
        <a:lstStyle/>
        <a:p>
          <a:endParaRPr lang="en-US"/>
        </a:p>
      </dgm:t>
    </dgm:pt>
    <dgm:pt modelId="{6129311D-E0C3-A84F-B64F-FAA92E9D6F88}" type="sibTrans" cxnId="{509CE098-01D1-294D-8700-B26C63C6F52E}">
      <dgm:prSet/>
      <dgm:spPr/>
      <dgm:t>
        <a:bodyPr/>
        <a:lstStyle/>
        <a:p>
          <a:endParaRPr lang="en-US"/>
        </a:p>
      </dgm:t>
    </dgm:pt>
    <dgm:pt modelId="{4D49E7DD-4B09-2F4F-B55F-A2A338C24A35}">
      <dgm:prSet custT="1"/>
      <dgm:spPr/>
      <dgm:t>
        <a:bodyPr/>
        <a:lstStyle/>
        <a:p>
          <a:r>
            <a:rPr lang="en-US" sz="1600" b="1" dirty="0" smtClean="0">
              <a:solidFill>
                <a:schemeClr val="accent6">
                  <a:lumMod val="50000"/>
                </a:schemeClr>
              </a:solidFill>
            </a:rPr>
            <a:t>GENUS </a:t>
          </a:r>
        </a:p>
        <a:p>
          <a:r>
            <a:rPr lang="en-US" sz="1300" dirty="0" smtClean="0">
              <a:solidFill>
                <a:schemeClr val="accent6">
                  <a:lumMod val="50000"/>
                </a:schemeClr>
              </a:solidFill>
            </a:rPr>
            <a:t> A TIGHTER GROUP THAT COMMONLY HAS SIMILAR FLOWERS AND SEED STURCTURES</a:t>
          </a:r>
          <a:endParaRPr lang="en-US" sz="1300" dirty="0">
            <a:solidFill>
              <a:schemeClr val="accent6">
                <a:lumMod val="50000"/>
              </a:schemeClr>
            </a:solidFill>
          </a:endParaRPr>
        </a:p>
      </dgm:t>
    </dgm:pt>
    <dgm:pt modelId="{FC09B5A3-17AC-274A-8199-8548D5A23A38}" type="parTrans" cxnId="{EF822562-CDA5-2D47-A4E3-AB150F6321CE}">
      <dgm:prSet/>
      <dgm:spPr/>
      <dgm:t>
        <a:bodyPr/>
        <a:lstStyle/>
        <a:p>
          <a:endParaRPr lang="en-US"/>
        </a:p>
      </dgm:t>
    </dgm:pt>
    <dgm:pt modelId="{DAB3A762-799C-1F4D-9975-778FA77E6245}" type="sibTrans" cxnId="{EF822562-CDA5-2D47-A4E3-AB150F6321CE}">
      <dgm:prSet/>
      <dgm:spPr/>
      <dgm:t>
        <a:bodyPr/>
        <a:lstStyle/>
        <a:p>
          <a:endParaRPr lang="en-US"/>
        </a:p>
      </dgm:t>
    </dgm:pt>
    <dgm:pt modelId="{BC0C21E8-8DD9-A04F-B019-BEF372350712}">
      <dgm:prSet custT="1"/>
      <dgm:spPr/>
      <dgm:t>
        <a:bodyPr/>
        <a:lstStyle/>
        <a:p>
          <a:r>
            <a:rPr lang="en-US" sz="1600" b="1" dirty="0" smtClean="0">
              <a:solidFill>
                <a:schemeClr val="accent6">
                  <a:lumMod val="50000"/>
                </a:schemeClr>
              </a:solidFill>
            </a:rPr>
            <a:t>SPECIES</a:t>
          </a:r>
        </a:p>
        <a:p>
          <a:r>
            <a:rPr lang="en-US" sz="1300" dirty="0" smtClean="0">
              <a:solidFill>
                <a:schemeClr val="accent6">
                  <a:lumMod val="50000"/>
                </a:schemeClr>
              </a:solidFill>
            </a:rPr>
            <a:t> A GROUP THAT CAN BREED TOGETHER</a:t>
          </a:r>
          <a:endParaRPr lang="en-US" sz="1300" dirty="0">
            <a:solidFill>
              <a:schemeClr val="accent6">
                <a:lumMod val="50000"/>
              </a:schemeClr>
            </a:solidFill>
          </a:endParaRPr>
        </a:p>
      </dgm:t>
    </dgm:pt>
    <dgm:pt modelId="{C5E9BE78-629A-8E4A-B951-EB07D0A02719}" type="sibTrans" cxnId="{43E7BB4A-3A49-C146-A3FF-9BCFC3A841D6}">
      <dgm:prSet/>
      <dgm:spPr/>
      <dgm:t>
        <a:bodyPr/>
        <a:lstStyle/>
        <a:p>
          <a:endParaRPr lang="en-US"/>
        </a:p>
      </dgm:t>
    </dgm:pt>
    <dgm:pt modelId="{77F43CA0-1113-8C43-B855-F30743FDC2CE}" type="parTrans" cxnId="{43E7BB4A-3A49-C146-A3FF-9BCFC3A841D6}">
      <dgm:prSet/>
      <dgm:spPr/>
      <dgm:t>
        <a:bodyPr/>
        <a:lstStyle/>
        <a:p>
          <a:endParaRPr lang="en-US"/>
        </a:p>
      </dgm:t>
    </dgm:pt>
    <dgm:pt modelId="{BC86CDFA-4A4E-AB4F-BCE3-B47B33D3D0A5}" type="pres">
      <dgm:prSet presAssocID="{1DBE28E8-9156-7344-A760-405DF7D649A6}" presName="Name0" presStyleCnt="0">
        <dgm:presLayoutVars>
          <dgm:dir/>
          <dgm:animLvl val="lvl"/>
          <dgm:resizeHandles val="exact"/>
        </dgm:presLayoutVars>
      </dgm:prSet>
      <dgm:spPr/>
    </dgm:pt>
    <dgm:pt modelId="{CC465745-FF89-354B-A816-454023F8E917}" type="pres">
      <dgm:prSet presAssocID="{111F2F07-CA4A-4E41-84B4-BF3751623C90}" presName="Name8" presStyleCnt="0"/>
      <dgm:spPr/>
    </dgm:pt>
    <dgm:pt modelId="{46539058-2A82-2B4B-A01F-73C8A3EDA994}" type="pres">
      <dgm:prSet presAssocID="{111F2F07-CA4A-4E41-84B4-BF3751623C90}" presName="level" presStyleLbl="node1" presStyleIdx="0" presStyleCnt="7" custScaleX="98000" custScaleY="192658" custLinFactNeighborX="-1379" custLinFactNeighborY="0">
        <dgm:presLayoutVars>
          <dgm:chMax val="1"/>
          <dgm:bulletEnabled val="1"/>
        </dgm:presLayoutVars>
      </dgm:prSet>
      <dgm:spPr/>
      <dgm:t>
        <a:bodyPr/>
        <a:lstStyle/>
        <a:p>
          <a:endParaRPr lang="en-US"/>
        </a:p>
      </dgm:t>
    </dgm:pt>
    <dgm:pt modelId="{E0CB941D-EF0C-C74C-83AB-B968A5B24DE3}" type="pres">
      <dgm:prSet presAssocID="{111F2F07-CA4A-4E41-84B4-BF3751623C90}" presName="levelTx" presStyleLbl="revTx" presStyleIdx="0" presStyleCnt="0">
        <dgm:presLayoutVars>
          <dgm:chMax val="1"/>
          <dgm:bulletEnabled val="1"/>
        </dgm:presLayoutVars>
      </dgm:prSet>
      <dgm:spPr/>
      <dgm:t>
        <a:bodyPr/>
        <a:lstStyle/>
        <a:p>
          <a:endParaRPr lang="en-US"/>
        </a:p>
      </dgm:t>
    </dgm:pt>
    <dgm:pt modelId="{843FAFD1-ADA8-7045-9893-396E16753AA6}" type="pres">
      <dgm:prSet presAssocID="{E8CDB5DA-DC9C-0540-A561-9ADF0ED090A7}" presName="Name8" presStyleCnt="0"/>
      <dgm:spPr/>
    </dgm:pt>
    <dgm:pt modelId="{D8A16745-A1DE-0E4B-A490-48B8ED37A97D}" type="pres">
      <dgm:prSet presAssocID="{E8CDB5DA-DC9C-0540-A561-9ADF0ED090A7}" presName="level" presStyleLbl="node1" presStyleIdx="1" presStyleCnt="7">
        <dgm:presLayoutVars>
          <dgm:chMax val="1"/>
          <dgm:bulletEnabled val="1"/>
        </dgm:presLayoutVars>
      </dgm:prSet>
      <dgm:spPr/>
      <dgm:t>
        <a:bodyPr/>
        <a:lstStyle/>
        <a:p>
          <a:endParaRPr lang="en-US"/>
        </a:p>
      </dgm:t>
    </dgm:pt>
    <dgm:pt modelId="{71367D8B-CD88-B949-BAF8-0A0D17871A79}" type="pres">
      <dgm:prSet presAssocID="{E8CDB5DA-DC9C-0540-A561-9ADF0ED090A7}" presName="levelTx" presStyleLbl="revTx" presStyleIdx="0" presStyleCnt="0">
        <dgm:presLayoutVars>
          <dgm:chMax val="1"/>
          <dgm:bulletEnabled val="1"/>
        </dgm:presLayoutVars>
      </dgm:prSet>
      <dgm:spPr/>
      <dgm:t>
        <a:bodyPr/>
        <a:lstStyle/>
        <a:p>
          <a:endParaRPr lang="en-US"/>
        </a:p>
      </dgm:t>
    </dgm:pt>
    <dgm:pt modelId="{7DF98989-C975-1D47-93ED-530F03449948}" type="pres">
      <dgm:prSet presAssocID="{7E47266C-F04B-1B4A-AE2D-A3D7E589DBCA}" presName="Name8" presStyleCnt="0"/>
      <dgm:spPr/>
    </dgm:pt>
    <dgm:pt modelId="{D4F4965E-9EA5-FE4D-9F88-14C82675382D}" type="pres">
      <dgm:prSet presAssocID="{7E47266C-F04B-1B4A-AE2D-A3D7E589DBCA}" presName="level" presStyleLbl="node1" presStyleIdx="2" presStyleCnt="7">
        <dgm:presLayoutVars>
          <dgm:chMax val="1"/>
          <dgm:bulletEnabled val="1"/>
        </dgm:presLayoutVars>
      </dgm:prSet>
      <dgm:spPr/>
      <dgm:t>
        <a:bodyPr/>
        <a:lstStyle/>
        <a:p>
          <a:endParaRPr lang="en-US"/>
        </a:p>
      </dgm:t>
    </dgm:pt>
    <dgm:pt modelId="{727D95B0-8D5D-BA41-B6A8-74EC2B09F29D}" type="pres">
      <dgm:prSet presAssocID="{7E47266C-F04B-1B4A-AE2D-A3D7E589DBCA}" presName="levelTx" presStyleLbl="revTx" presStyleIdx="0" presStyleCnt="0">
        <dgm:presLayoutVars>
          <dgm:chMax val="1"/>
          <dgm:bulletEnabled val="1"/>
        </dgm:presLayoutVars>
      </dgm:prSet>
      <dgm:spPr/>
      <dgm:t>
        <a:bodyPr/>
        <a:lstStyle/>
        <a:p>
          <a:endParaRPr lang="en-US"/>
        </a:p>
      </dgm:t>
    </dgm:pt>
    <dgm:pt modelId="{ADA7F7E9-A611-4444-88F3-10FC967907D5}" type="pres">
      <dgm:prSet presAssocID="{292FA6D4-6996-164E-A083-3E7E0FC53DBB}" presName="Name8" presStyleCnt="0"/>
      <dgm:spPr/>
    </dgm:pt>
    <dgm:pt modelId="{410AF04E-0530-A44C-BDDC-840385B4E912}" type="pres">
      <dgm:prSet presAssocID="{292FA6D4-6996-164E-A083-3E7E0FC53DBB}" presName="level" presStyleLbl="node1" presStyleIdx="3" presStyleCnt="7">
        <dgm:presLayoutVars>
          <dgm:chMax val="1"/>
          <dgm:bulletEnabled val="1"/>
        </dgm:presLayoutVars>
      </dgm:prSet>
      <dgm:spPr/>
      <dgm:t>
        <a:bodyPr/>
        <a:lstStyle/>
        <a:p>
          <a:endParaRPr lang="en-US"/>
        </a:p>
      </dgm:t>
    </dgm:pt>
    <dgm:pt modelId="{A890F570-238B-D543-8A5E-DEC8D78F5A67}" type="pres">
      <dgm:prSet presAssocID="{292FA6D4-6996-164E-A083-3E7E0FC53DBB}" presName="levelTx" presStyleLbl="revTx" presStyleIdx="0" presStyleCnt="0">
        <dgm:presLayoutVars>
          <dgm:chMax val="1"/>
          <dgm:bulletEnabled val="1"/>
        </dgm:presLayoutVars>
      </dgm:prSet>
      <dgm:spPr/>
      <dgm:t>
        <a:bodyPr/>
        <a:lstStyle/>
        <a:p>
          <a:endParaRPr lang="en-US"/>
        </a:p>
      </dgm:t>
    </dgm:pt>
    <dgm:pt modelId="{ADBD02B7-9F6D-5A45-8F40-586D7076E10A}" type="pres">
      <dgm:prSet presAssocID="{674058EC-A474-EB42-B326-C5F203A1177D}" presName="Name8" presStyleCnt="0"/>
      <dgm:spPr/>
    </dgm:pt>
    <dgm:pt modelId="{8AE513C7-BFCC-2445-8919-0DE69A914D9B}" type="pres">
      <dgm:prSet presAssocID="{674058EC-A474-EB42-B326-C5F203A1177D}" presName="level" presStyleLbl="node1" presStyleIdx="4" presStyleCnt="7">
        <dgm:presLayoutVars>
          <dgm:chMax val="1"/>
          <dgm:bulletEnabled val="1"/>
        </dgm:presLayoutVars>
      </dgm:prSet>
      <dgm:spPr/>
      <dgm:t>
        <a:bodyPr/>
        <a:lstStyle/>
        <a:p>
          <a:endParaRPr lang="en-US"/>
        </a:p>
      </dgm:t>
    </dgm:pt>
    <dgm:pt modelId="{CD3ADF2F-9D6F-364C-9531-EE99461412EC}" type="pres">
      <dgm:prSet presAssocID="{674058EC-A474-EB42-B326-C5F203A1177D}" presName="levelTx" presStyleLbl="revTx" presStyleIdx="0" presStyleCnt="0">
        <dgm:presLayoutVars>
          <dgm:chMax val="1"/>
          <dgm:bulletEnabled val="1"/>
        </dgm:presLayoutVars>
      </dgm:prSet>
      <dgm:spPr/>
      <dgm:t>
        <a:bodyPr/>
        <a:lstStyle/>
        <a:p>
          <a:endParaRPr lang="en-US"/>
        </a:p>
      </dgm:t>
    </dgm:pt>
    <dgm:pt modelId="{54FF2A38-0B08-0D45-A316-E6EB1076D04A}" type="pres">
      <dgm:prSet presAssocID="{4D49E7DD-4B09-2F4F-B55F-A2A338C24A35}" presName="Name8" presStyleCnt="0"/>
      <dgm:spPr/>
    </dgm:pt>
    <dgm:pt modelId="{F5446050-EF0A-2949-837B-88A81F8E18A4}" type="pres">
      <dgm:prSet presAssocID="{4D49E7DD-4B09-2F4F-B55F-A2A338C24A35}" presName="level" presStyleLbl="node1" presStyleIdx="5" presStyleCnt="7">
        <dgm:presLayoutVars>
          <dgm:chMax val="1"/>
          <dgm:bulletEnabled val="1"/>
        </dgm:presLayoutVars>
      </dgm:prSet>
      <dgm:spPr/>
      <dgm:t>
        <a:bodyPr/>
        <a:lstStyle/>
        <a:p>
          <a:endParaRPr lang="en-US"/>
        </a:p>
      </dgm:t>
    </dgm:pt>
    <dgm:pt modelId="{4D4874E3-8C44-EE44-851D-2CADB5FE1E62}" type="pres">
      <dgm:prSet presAssocID="{4D49E7DD-4B09-2F4F-B55F-A2A338C24A35}" presName="levelTx" presStyleLbl="revTx" presStyleIdx="0" presStyleCnt="0">
        <dgm:presLayoutVars>
          <dgm:chMax val="1"/>
          <dgm:bulletEnabled val="1"/>
        </dgm:presLayoutVars>
      </dgm:prSet>
      <dgm:spPr/>
      <dgm:t>
        <a:bodyPr/>
        <a:lstStyle/>
        <a:p>
          <a:endParaRPr lang="en-US"/>
        </a:p>
      </dgm:t>
    </dgm:pt>
    <dgm:pt modelId="{08D3CD5C-8796-A447-B43C-7240A7A564AC}" type="pres">
      <dgm:prSet presAssocID="{BC0C21E8-8DD9-A04F-B019-BEF372350712}" presName="Name8" presStyleCnt="0"/>
      <dgm:spPr/>
    </dgm:pt>
    <dgm:pt modelId="{51E3EDF7-D640-174A-A4C6-33701FD164FA}" type="pres">
      <dgm:prSet presAssocID="{BC0C21E8-8DD9-A04F-B019-BEF372350712}" presName="level" presStyleLbl="node1" presStyleIdx="6" presStyleCnt="7">
        <dgm:presLayoutVars>
          <dgm:chMax val="1"/>
          <dgm:bulletEnabled val="1"/>
        </dgm:presLayoutVars>
      </dgm:prSet>
      <dgm:spPr/>
      <dgm:t>
        <a:bodyPr/>
        <a:lstStyle/>
        <a:p>
          <a:endParaRPr lang="en-US"/>
        </a:p>
      </dgm:t>
    </dgm:pt>
    <dgm:pt modelId="{5B075666-711E-8644-BBE8-F5EDF9FF7901}" type="pres">
      <dgm:prSet presAssocID="{BC0C21E8-8DD9-A04F-B019-BEF372350712}" presName="levelTx" presStyleLbl="revTx" presStyleIdx="0" presStyleCnt="0">
        <dgm:presLayoutVars>
          <dgm:chMax val="1"/>
          <dgm:bulletEnabled val="1"/>
        </dgm:presLayoutVars>
      </dgm:prSet>
      <dgm:spPr/>
      <dgm:t>
        <a:bodyPr/>
        <a:lstStyle/>
        <a:p>
          <a:endParaRPr lang="en-US"/>
        </a:p>
      </dgm:t>
    </dgm:pt>
  </dgm:ptLst>
  <dgm:cxnLst>
    <dgm:cxn modelId="{F059B52E-0511-AF4D-BECE-DCE8698CC90E}" type="presOf" srcId="{BC0C21E8-8DD9-A04F-B019-BEF372350712}" destId="{5B075666-711E-8644-BBE8-F5EDF9FF7901}" srcOrd="1" destOrd="0" presId="urn:microsoft.com/office/officeart/2005/8/layout/pyramid1"/>
    <dgm:cxn modelId="{DCE61623-2DB8-474E-8E1A-6176CC2240BF}" type="presOf" srcId="{4D49E7DD-4B09-2F4F-B55F-A2A338C24A35}" destId="{4D4874E3-8C44-EE44-851D-2CADB5FE1E62}" srcOrd="1" destOrd="0" presId="urn:microsoft.com/office/officeart/2005/8/layout/pyramid1"/>
    <dgm:cxn modelId="{509CE098-01D1-294D-8700-B26C63C6F52E}" srcId="{1DBE28E8-9156-7344-A760-405DF7D649A6}" destId="{674058EC-A474-EB42-B326-C5F203A1177D}" srcOrd="4" destOrd="0" parTransId="{28D86ADE-7311-2346-8FFF-691F8217F5BD}" sibTransId="{6129311D-E0C3-A84F-B64F-FAA92E9D6F88}"/>
    <dgm:cxn modelId="{169040C5-AD70-7D46-A6CC-4713F0D328CA}" type="presOf" srcId="{E8CDB5DA-DC9C-0540-A561-9ADF0ED090A7}" destId="{71367D8B-CD88-B949-BAF8-0A0D17871A79}" srcOrd="1" destOrd="0" presId="urn:microsoft.com/office/officeart/2005/8/layout/pyramid1"/>
    <dgm:cxn modelId="{628855BD-BBDA-C746-8B5C-0AFC56D0BD3D}" type="presOf" srcId="{1DBE28E8-9156-7344-A760-405DF7D649A6}" destId="{BC86CDFA-4A4E-AB4F-BCE3-B47B33D3D0A5}" srcOrd="0" destOrd="0" presId="urn:microsoft.com/office/officeart/2005/8/layout/pyramid1"/>
    <dgm:cxn modelId="{946651CF-75BF-4148-AD11-60D6740E4C0C}" type="presOf" srcId="{292FA6D4-6996-164E-A083-3E7E0FC53DBB}" destId="{A890F570-238B-D543-8A5E-DEC8D78F5A67}" srcOrd="1" destOrd="0" presId="urn:microsoft.com/office/officeart/2005/8/layout/pyramid1"/>
    <dgm:cxn modelId="{9FB2E22A-747F-D547-A835-E551A6DCBFCB}" srcId="{1DBE28E8-9156-7344-A760-405DF7D649A6}" destId="{111F2F07-CA4A-4E41-84B4-BF3751623C90}" srcOrd="0" destOrd="0" parTransId="{75FC2316-744A-0640-A885-6A1643764218}" sibTransId="{8F50ABED-4CDA-734B-A8A4-6BF9F4E0B992}"/>
    <dgm:cxn modelId="{0EE3EF7E-044C-DA42-BE30-847E73F3687A}" type="presOf" srcId="{292FA6D4-6996-164E-A083-3E7E0FC53DBB}" destId="{410AF04E-0530-A44C-BDDC-840385B4E912}" srcOrd="0" destOrd="0" presId="urn:microsoft.com/office/officeart/2005/8/layout/pyramid1"/>
    <dgm:cxn modelId="{65F6FBCA-CF13-CA41-82BC-8DE7630AC45C}" type="presOf" srcId="{7E47266C-F04B-1B4A-AE2D-A3D7E589DBCA}" destId="{D4F4965E-9EA5-FE4D-9F88-14C82675382D}" srcOrd="0" destOrd="0" presId="urn:microsoft.com/office/officeart/2005/8/layout/pyramid1"/>
    <dgm:cxn modelId="{C6829643-4081-E943-82B1-830AAD90DA07}" type="presOf" srcId="{BC0C21E8-8DD9-A04F-B019-BEF372350712}" destId="{51E3EDF7-D640-174A-A4C6-33701FD164FA}" srcOrd="0" destOrd="0" presId="urn:microsoft.com/office/officeart/2005/8/layout/pyramid1"/>
    <dgm:cxn modelId="{D0F895FD-59CF-544C-8A45-1DA1A1FEF16B}" type="presOf" srcId="{111F2F07-CA4A-4E41-84B4-BF3751623C90}" destId="{46539058-2A82-2B4B-A01F-73C8A3EDA994}" srcOrd="0" destOrd="0" presId="urn:microsoft.com/office/officeart/2005/8/layout/pyramid1"/>
    <dgm:cxn modelId="{B0C1AEC2-99AA-F84B-A95E-AE87EE323EA7}" srcId="{1DBE28E8-9156-7344-A760-405DF7D649A6}" destId="{E8CDB5DA-DC9C-0540-A561-9ADF0ED090A7}" srcOrd="1" destOrd="0" parTransId="{B8B8368B-931E-3B4E-8CB2-572C78A9FDF2}" sibTransId="{7968D083-33BB-204B-A831-001AD716D835}"/>
    <dgm:cxn modelId="{E84EC0F6-806C-084B-BEEA-D5E6A59873CD}" srcId="{1DBE28E8-9156-7344-A760-405DF7D649A6}" destId="{7E47266C-F04B-1B4A-AE2D-A3D7E589DBCA}" srcOrd="2" destOrd="0" parTransId="{6CE6F098-7CCC-8A43-9006-F5C41A1A337F}" sibTransId="{41F72935-8276-5C49-9CE9-16DA3589F47D}"/>
    <dgm:cxn modelId="{F1BE7BD7-C411-354A-B4EA-4B17EF58BA56}" type="presOf" srcId="{4D49E7DD-4B09-2F4F-B55F-A2A338C24A35}" destId="{F5446050-EF0A-2949-837B-88A81F8E18A4}" srcOrd="0" destOrd="0" presId="urn:microsoft.com/office/officeart/2005/8/layout/pyramid1"/>
    <dgm:cxn modelId="{EF822562-CDA5-2D47-A4E3-AB150F6321CE}" srcId="{1DBE28E8-9156-7344-A760-405DF7D649A6}" destId="{4D49E7DD-4B09-2F4F-B55F-A2A338C24A35}" srcOrd="5" destOrd="0" parTransId="{FC09B5A3-17AC-274A-8199-8548D5A23A38}" sibTransId="{DAB3A762-799C-1F4D-9975-778FA77E6245}"/>
    <dgm:cxn modelId="{A50770CF-3C16-5641-B3CF-11CF0F72C8DF}" type="presOf" srcId="{E8CDB5DA-DC9C-0540-A561-9ADF0ED090A7}" destId="{D8A16745-A1DE-0E4B-A490-48B8ED37A97D}" srcOrd="0" destOrd="0" presId="urn:microsoft.com/office/officeart/2005/8/layout/pyramid1"/>
    <dgm:cxn modelId="{3CD053F3-D362-EE4D-B3AC-646584CDAB18}" type="presOf" srcId="{111F2F07-CA4A-4E41-84B4-BF3751623C90}" destId="{E0CB941D-EF0C-C74C-83AB-B968A5B24DE3}" srcOrd="1" destOrd="0" presId="urn:microsoft.com/office/officeart/2005/8/layout/pyramid1"/>
    <dgm:cxn modelId="{B52EBC84-BCBE-0546-A551-FD3A048BCE76}" type="presOf" srcId="{674058EC-A474-EB42-B326-C5F203A1177D}" destId="{8AE513C7-BFCC-2445-8919-0DE69A914D9B}" srcOrd="0" destOrd="0" presId="urn:microsoft.com/office/officeart/2005/8/layout/pyramid1"/>
    <dgm:cxn modelId="{8AAB170F-74C9-AA46-A4DF-525BF3860706}" srcId="{1DBE28E8-9156-7344-A760-405DF7D649A6}" destId="{292FA6D4-6996-164E-A083-3E7E0FC53DBB}" srcOrd="3" destOrd="0" parTransId="{10952D59-99CA-C64B-91B4-49E5AC71DD75}" sibTransId="{F9979569-9B60-D843-8314-86192B90EBB1}"/>
    <dgm:cxn modelId="{9554D527-41BD-934D-8708-ADC61F5BE7BA}" type="presOf" srcId="{674058EC-A474-EB42-B326-C5F203A1177D}" destId="{CD3ADF2F-9D6F-364C-9531-EE99461412EC}" srcOrd="1" destOrd="0" presId="urn:microsoft.com/office/officeart/2005/8/layout/pyramid1"/>
    <dgm:cxn modelId="{9FBE60FA-1C3F-7E46-B46E-805BF0DBDEA8}" type="presOf" srcId="{7E47266C-F04B-1B4A-AE2D-A3D7E589DBCA}" destId="{727D95B0-8D5D-BA41-B6A8-74EC2B09F29D}" srcOrd="1" destOrd="0" presId="urn:microsoft.com/office/officeart/2005/8/layout/pyramid1"/>
    <dgm:cxn modelId="{43E7BB4A-3A49-C146-A3FF-9BCFC3A841D6}" srcId="{1DBE28E8-9156-7344-A760-405DF7D649A6}" destId="{BC0C21E8-8DD9-A04F-B019-BEF372350712}" srcOrd="6" destOrd="0" parTransId="{77F43CA0-1113-8C43-B855-F30743FDC2CE}" sibTransId="{C5E9BE78-629A-8E4A-B951-EB07D0A02719}"/>
    <dgm:cxn modelId="{1D4C9DF6-D20C-A54C-B69B-057E0EA3842D}" type="presParOf" srcId="{BC86CDFA-4A4E-AB4F-BCE3-B47B33D3D0A5}" destId="{CC465745-FF89-354B-A816-454023F8E917}" srcOrd="0" destOrd="0" presId="urn:microsoft.com/office/officeart/2005/8/layout/pyramid1"/>
    <dgm:cxn modelId="{89B758EF-01CE-0945-85BE-AEED33BB7495}" type="presParOf" srcId="{CC465745-FF89-354B-A816-454023F8E917}" destId="{46539058-2A82-2B4B-A01F-73C8A3EDA994}" srcOrd="0" destOrd="0" presId="urn:microsoft.com/office/officeart/2005/8/layout/pyramid1"/>
    <dgm:cxn modelId="{4F2E01B5-9F60-1949-A307-229D6C7B2241}" type="presParOf" srcId="{CC465745-FF89-354B-A816-454023F8E917}" destId="{E0CB941D-EF0C-C74C-83AB-B968A5B24DE3}" srcOrd="1" destOrd="0" presId="urn:microsoft.com/office/officeart/2005/8/layout/pyramid1"/>
    <dgm:cxn modelId="{823436E8-7D84-1945-B79B-BE679F7D84AA}" type="presParOf" srcId="{BC86CDFA-4A4E-AB4F-BCE3-B47B33D3D0A5}" destId="{843FAFD1-ADA8-7045-9893-396E16753AA6}" srcOrd="1" destOrd="0" presId="urn:microsoft.com/office/officeart/2005/8/layout/pyramid1"/>
    <dgm:cxn modelId="{D039929F-7879-BD47-ABEA-0FBD3C5E428A}" type="presParOf" srcId="{843FAFD1-ADA8-7045-9893-396E16753AA6}" destId="{D8A16745-A1DE-0E4B-A490-48B8ED37A97D}" srcOrd="0" destOrd="0" presId="urn:microsoft.com/office/officeart/2005/8/layout/pyramid1"/>
    <dgm:cxn modelId="{A8ECA75C-643F-664F-86AF-079E988BCDBE}" type="presParOf" srcId="{843FAFD1-ADA8-7045-9893-396E16753AA6}" destId="{71367D8B-CD88-B949-BAF8-0A0D17871A79}" srcOrd="1" destOrd="0" presId="urn:microsoft.com/office/officeart/2005/8/layout/pyramid1"/>
    <dgm:cxn modelId="{2519A601-B7C2-FE45-8C8D-5E604B329B7F}" type="presParOf" srcId="{BC86CDFA-4A4E-AB4F-BCE3-B47B33D3D0A5}" destId="{7DF98989-C975-1D47-93ED-530F03449948}" srcOrd="2" destOrd="0" presId="urn:microsoft.com/office/officeart/2005/8/layout/pyramid1"/>
    <dgm:cxn modelId="{5305A99A-9ACC-0A48-BBD5-F37F7F8E4041}" type="presParOf" srcId="{7DF98989-C975-1D47-93ED-530F03449948}" destId="{D4F4965E-9EA5-FE4D-9F88-14C82675382D}" srcOrd="0" destOrd="0" presId="urn:microsoft.com/office/officeart/2005/8/layout/pyramid1"/>
    <dgm:cxn modelId="{3B9D35DD-F5EA-D543-8C8D-DBEA64AB3FF2}" type="presParOf" srcId="{7DF98989-C975-1D47-93ED-530F03449948}" destId="{727D95B0-8D5D-BA41-B6A8-74EC2B09F29D}" srcOrd="1" destOrd="0" presId="urn:microsoft.com/office/officeart/2005/8/layout/pyramid1"/>
    <dgm:cxn modelId="{00393476-52EA-844D-8424-E240B1EDC9D7}" type="presParOf" srcId="{BC86CDFA-4A4E-AB4F-BCE3-B47B33D3D0A5}" destId="{ADA7F7E9-A611-4444-88F3-10FC967907D5}" srcOrd="3" destOrd="0" presId="urn:microsoft.com/office/officeart/2005/8/layout/pyramid1"/>
    <dgm:cxn modelId="{44FFE7EA-B173-8142-A2A5-33122DC42082}" type="presParOf" srcId="{ADA7F7E9-A611-4444-88F3-10FC967907D5}" destId="{410AF04E-0530-A44C-BDDC-840385B4E912}" srcOrd="0" destOrd="0" presId="urn:microsoft.com/office/officeart/2005/8/layout/pyramid1"/>
    <dgm:cxn modelId="{8848DADD-428B-EF45-8268-2EF82DB7876F}" type="presParOf" srcId="{ADA7F7E9-A611-4444-88F3-10FC967907D5}" destId="{A890F570-238B-D543-8A5E-DEC8D78F5A67}" srcOrd="1" destOrd="0" presId="urn:microsoft.com/office/officeart/2005/8/layout/pyramid1"/>
    <dgm:cxn modelId="{7F91A825-6290-E54A-9C2D-92695520C08D}" type="presParOf" srcId="{BC86CDFA-4A4E-AB4F-BCE3-B47B33D3D0A5}" destId="{ADBD02B7-9F6D-5A45-8F40-586D7076E10A}" srcOrd="4" destOrd="0" presId="urn:microsoft.com/office/officeart/2005/8/layout/pyramid1"/>
    <dgm:cxn modelId="{C2EE8259-BE0C-4C4C-95B5-EE9C4F183AC0}" type="presParOf" srcId="{ADBD02B7-9F6D-5A45-8F40-586D7076E10A}" destId="{8AE513C7-BFCC-2445-8919-0DE69A914D9B}" srcOrd="0" destOrd="0" presId="urn:microsoft.com/office/officeart/2005/8/layout/pyramid1"/>
    <dgm:cxn modelId="{437444E4-2EB2-BC46-887B-DE5BB5B92961}" type="presParOf" srcId="{ADBD02B7-9F6D-5A45-8F40-586D7076E10A}" destId="{CD3ADF2F-9D6F-364C-9531-EE99461412EC}" srcOrd="1" destOrd="0" presId="urn:microsoft.com/office/officeart/2005/8/layout/pyramid1"/>
    <dgm:cxn modelId="{3E4EBEF6-9A2F-CF49-9CFA-A92EED35DA99}" type="presParOf" srcId="{BC86CDFA-4A4E-AB4F-BCE3-B47B33D3D0A5}" destId="{54FF2A38-0B08-0D45-A316-E6EB1076D04A}" srcOrd="5" destOrd="0" presId="urn:microsoft.com/office/officeart/2005/8/layout/pyramid1"/>
    <dgm:cxn modelId="{F51AACDD-0809-CE4C-8DCB-BD87464E218C}" type="presParOf" srcId="{54FF2A38-0B08-0D45-A316-E6EB1076D04A}" destId="{F5446050-EF0A-2949-837B-88A81F8E18A4}" srcOrd="0" destOrd="0" presId="urn:microsoft.com/office/officeart/2005/8/layout/pyramid1"/>
    <dgm:cxn modelId="{D56FC452-038A-4243-88D7-3789207D145D}" type="presParOf" srcId="{54FF2A38-0B08-0D45-A316-E6EB1076D04A}" destId="{4D4874E3-8C44-EE44-851D-2CADB5FE1E62}" srcOrd="1" destOrd="0" presId="urn:microsoft.com/office/officeart/2005/8/layout/pyramid1"/>
    <dgm:cxn modelId="{83A1417A-4D2C-1E41-A746-4D492AFABB03}" type="presParOf" srcId="{BC86CDFA-4A4E-AB4F-BCE3-B47B33D3D0A5}" destId="{08D3CD5C-8796-A447-B43C-7240A7A564AC}" srcOrd="6" destOrd="0" presId="urn:microsoft.com/office/officeart/2005/8/layout/pyramid1"/>
    <dgm:cxn modelId="{0B21EBBD-DD4D-8C43-917F-B60AC33635CF}" type="presParOf" srcId="{08D3CD5C-8796-A447-B43C-7240A7A564AC}" destId="{51E3EDF7-D640-174A-A4C6-33701FD164FA}" srcOrd="0" destOrd="0" presId="urn:microsoft.com/office/officeart/2005/8/layout/pyramid1"/>
    <dgm:cxn modelId="{1F267857-17E6-744C-94D5-F0743D66C422}" type="presParOf" srcId="{08D3CD5C-8796-A447-B43C-7240A7A564AC}" destId="{5B075666-711E-8644-BBE8-F5EDF9FF7901}"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539058-2A82-2B4B-A01F-73C8A3EDA994}">
      <dsp:nvSpPr>
        <dsp:cNvPr id="0" name=""/>
        <dsp:cNvSpPr/>
      </dsp:nvSpPr>
      <dsp:spPr>
        <a:xfrm>
          <a:off x="2819409" y="0"/>
          <a:ext cx="1778723" cy="1296445"/>
        </a:xfrm>
        <a:prstGeom prst="trapezoid">
          <a:avLst>
            <a:gd name="adj" fmla="val 7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r>
            <a:rPr lang="en-US" sz="1400" kern="1200" dirty="0" smtClean="0"/>
            <a:t>KINGDOM</a:t>
          </a:r>
          <a:endParaRPr lang="en-US" sz="1400" kern="1200" dirty="0"/>
        </a:p>
      </dsp:txBody>
      <dsp:txXfrm>
        <a:off x="2819409" y="0"/>
        <a:ext cx="1778723" cy="1296445"/>
      </dsp:txXfrm>
    </dsp:sp>
    <dsp:sp modelId="{D8A16745-A1DE-0E4B-A490-48B8ED37A97D}">
      <dsp:nvSpPr>
        <dsp:cNvPr id="0" name=""/>
        <dsp:cNvSpPr/>
      </dsp:nvSpPr>
      <dsp:spPr>
        <a:xfrm>
          <a:off x="2355240" y="1296445"/>
          <a:ext cx="2757119" cy="672925"/>
        </a:xfrm>
        <a:prstGeom prst="trapezoid">
          <a:avLst>
            <a:gd name="adj" fmla="val 7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PHYLUM</a:t>
          </a:r>
          <a:endParaRPr lang="en-US" sz="2900" kern="1200" dirty="0"/>
        </a:p>
      </dsp:txBody>
      <dsp:txXfrm>
        <a:off x="2837736" y="1296445"/>
        <a:ext cx="1792127" cy="672925"/>
      </dsp:txXfrm>
    </dsp:sp>
    <dsp:sp modelId="{D4F4965E-9EA5-FE4D-9F88-14C82675382D}">
      <dsp:nvSpPr>
        <dsp:cNvPr id="0" name=""/>
        <dsp:cNvSpPr/>
      </dsp:nvSpPr>
      <dsp:spPr>
        <a:xfrm>
          <a:off x="1884192" y="1969371"/>
          <a:ext cx="3699215" cy="672925"/>
        </a:xfrm>
        <a:prstGeom prst="trapezoid">
          <a:avLst>
            <a:gd name="adj" fmla="val 7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CLASS</a:t>
          </a:r>
        </a:p>
      </dsp:txBody>
      <dsp:txXfrm>
        <a:off x="2531554" y="1969371"/>
        <a:ext cx="2404490" cy="672925"/>
      </dsp:txXfrm>
    </dsp:sp>
    <dsp:sp modelId="{410AF04E-0530-A44C-BDDC-840385B4E912}">
      <dsp:nvSpPr>
        <dsp:cNvPr id="0" name=""/>
        <dsp:cNvSpPr/>
      </dsp:nvSpPr>
      <dsp:spPr>
        <a:xfrm>
          <a:off x="1413144" y="2642296"/>
          <a:ext cx="4641311" cy="672925"/>
        </a:xfrm>
        <a:prstGeom prst="trapezoid">
          <a:avLst>
            <a:gd name="adj" fmla="val 7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ORDER</a:t>
          </a:r>
          <a:endParaRPr lang="en-US" sz="2900" kern="1200" dirty="0"/>
        </a:p>
      </dsp:txBody>
      <dsp:txXfrm>
        <a:off x="2225373" y="2642296"/>
        <a:ext cx="3016852" cy="672925"/>
      </dsp:txXfrm>
    </dsp:sp>
    <dsp:sp modelId="{8AE513C7-BFCC-2445-8919-0DE69A914D9B}">
      <dsp:nvSpPr>
        <dsp:cNvPr id="0" name=""/>
        <dsp:cNvSpPr/>
      </dsp:nvSpPr>
      <dsp:spPr>
        <a:xfrm>
          <a:off x="942096" y="3315222"/>
          <a:ext cx="5583407" cy="672925"/>
        </a:xfrm>
        <a:prstGeom prst="trapezoid">
          <a:avLst>
            <a:gd name="adj" fmla="val 7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accent6">
                  <a:lumMod val="75000"/>
                </a:schemeClr>
              </a:solidFill>
            </a:rPr>
            <a:t>FAMILY</a:t>
          </a:r>
        </a:p>
        <a:p>
          <a:pPr lvl="0" algn="ctr" defTabSz="622300">
            <a:lnSpc>
              <a:spcPct val="90000"/>
            </a:lnSpc>
            <a:spcBef>
              <a:spcPct val="0"/>
            </a:spcBef>
            <a:spcAft>
              <a:spcPct val="35000"/>
            </a:spcAft>
          </a:pPr>
          <a:r>
            <a:rPr lang="en-US" sz="1300" kern="1200" dirty="0" smtClean="0">
              <a:solidFill>
                <a:schemeClr val="accent6">
                  <a:lumMod val="75000"/>
                </a:schemeClr>
              </a:solidFill>
            </a:rPr>
            <a:t>PLANTS ARE GROUPED BASED ON SIMILAR STRUCTURES</a:t>
          </a:r>
          <a:endParaRPr lang="en-US" sz="1300" kern="1200" dirty="0">
            <a:solidFill>
              <a:schemeClr val="accent6">
                <a:lumMod val="75000"/>
              </a:schemeClr>
            </a:solidFill>
          </a:endParaRPr>
        </a:p>
      </dsp:txBody>
      <dsp:txXfrm>
        <a:off x="1919192" y="3315222"/>
        <a:ext cx="3629215" cy="672925"/>
      </dsp:txXfrm>
    </dsp:sp>
    <dsp:sp modelId="{F5446050-EF0A-2949-837B-88A81F8E18A4}">
      <dsp:nvSpPr>
        <dsp:cNvPr id="0" name=""/>
        <dsp:cNvSpPr/>
      </dsp:nvSpPr>
      <dsp:spPr>
        <a:xfrm>
          <a:off x="471048" y="3988148"/>
          <a:ext cx="6525503" cy="672925"/>
        </a:xfrm>
        <a:prstGeom prst="trapezoid">
          <a:avLst>
            <a:gd name="adj" fmla="val 7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6">
                  <a:lumMod val="50000"/>
                </a:schemeClr>
              </a:solidFill>
            </a:rPr>
            <a:t>GENUS </a:t>
          </a:r>
        </a:p>
        <a:p>
          <a:pPr lvl="0" algn="ctr" defTabSz="711200">
            <a:lnSpc>
              <a:spcPct val="90000"/>
            </a:lnSpc>
            <a:spcBef>
              <a:spcPct val="0"/>
            </a:spcBef>
            <a:spcAft>
              <a:spcPct val="35000"/>
            </a:spcAft>
          </a:pPr>
          <a:r>
            <a:rPr lang="en-US" sz="1300" kern="1200" dirty="0" smtClean="0">
              <a:solidFill>
                <a:schemeClr val="accent6">
                  <a:lumMod val="50000"/>
                </a:schemeClr>
              </a:solidFill>
            </a:rPr>
            <a:t> A TIGHTER GROUP THAT COMMONLY HAS SIMILAR FLOWERS AND SEED STURCTURES</a:t>
          </a:r>
          <a:endParaRPr lang="en-US" sz="1300" kern="1200" dirty="0">
            <a:solidFill>
              <a:schemeClr val="accent6">
                <a:lumMod val="50000"/>
              </a:schemeClr>
            </a:solidFill>
          </a:endParaRPr>
        </a:p>
      </dsp:txBody>
      <dsp:txXfrm>
        <a:off x="1613011" y="3988148"/>
        <a:ext cx="4241577" cy="672925"/>
      </dsp:txXfrm>
    </dsp:sp>
    <dsp:sp modelId="{51E3EDF7-D640-174A-A4C6-33701FD164FA}">
      <dsp:nvSpPr>
        <dsp:cNvPr id="0" name=""/>
        <dsp:cNvSpPr/>
      </dsp:nvSpPr>
      <dsp:spPr>
        <a:xfrm>
          <a:off x="0" y="4661074"/>
          <a:ext cx="7467600" cy="672925"/>
        </a:xfrm>
        <a:prstGeom prst="trapezoid">
          <a:avLst>
            <a:gd name="adj" fmla="val 7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6">
                  <a:lumMod val="50000"/>
                </a:schemeClr>
              </a:solidFill>
            </a:rPr>
            <a:t>SPECIES</a:t>
          </a:r>
        </a:p>
        <a:p>
          <a:pPr lvl="0" algn="ctr" defTabSz="711200">
            <a:lnSpc>
              <a:spcPct val="90000"/>
            </a:lnSpc>
            <a:spcBef>
              <a:spcPct val="0"/>
            </a:spcBef>
            <a:spcAft>
              <a:spcPct val="35000"/>
            </a:spcAft>
          </a:pPr>
          <a:r>
            <a:rPr lang="en-US" sz="1300" kern="1200" dirty="0" smtClean="0">
              <a:solidFill>
                <a:schemeClr val="accent6">
                  <a:lumMod val="50000"/>
                </a:schemeClr>
              </a:solidFill>
            </a:rPr>
            <a:t> A GROUP THAT CAN BREED TOGETHER</a:t>
          </a:r>
          <a:endParaRPr lang="en-US" sz="1300" kern="1200" dirty="0">
            <a:solidFill>
              <a:schemeClr val="accent6">
                <a:lumMod val="50000"/>
              </a:schemeClr>
            </a:solidFill>
          </a:endParaRPr>
        </a:p>
      </dsp:txBody>
      <dsp:txXfrm>
        <a:off x="1306829" y="4661074"/>
        <a:ext cx="4853940" cy="6729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Rectangle 3"/>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ea typeface="+mn-ea"/>
                <a:cs typeface="+mn-cs"/>
              </a:defRPr>
            </a:lvl1pPr>
          </a:lstStyle>
          <a:p>
            <a:pPr>
              <a:defRPr/>
            </a:pPr>
            <a:fld id="{5204337B-B081-4866-AD1E-1A7B200E39F5}" type="datetimeFigureOut">
              <a:rPr lang="en-US"/>
              <a:pPr>
                <a:defRPr/>
              </a:pPr>
              <a:t>8/8/2013</a:t>
            </a:fld>
            <a:endParaRPr lang="en-US" dirty="0"/>
          </a:p>
        </p:txBody>
      </p:sp>
      <p:sp>
        <p:nvSpPr>
          <p:cNvPr id="4" name="Rectangle 4"/>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Rectangle 5"/>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ea typeface="+mn-ea"/>
                <a:cs typeface="+mn-cs"/>
              </a:defRPr>
            </a:lvl1pPr>
          </a:lstStyle>
          <a:p>
            <a:pPr>
              <a:defRPr/>
            </a:pPr>
            <a:fld id="{E30B4583-0DF5-41B8-A390-E32D5F673CD6}" type="slidenum">
              <a:rPr lang="en-US"/>
              <a:pPr>
                <a:defRPr/>
              </a:pPr>
              <a:t>‹#›</a:t>
            </a:fld>
            <a:endParaRPr lang="en-US" dirty="0"/>
          </a:p>
        </p:txBody>
      </p:sp>
    </p:spTree>
    <p:extLst>
      <p:ext uri="{BB962C8B-B14F-4D97-AF65-F5344CB8AC3E}">
        <p14:creationId xmlns="" xmlns:p14="http://schemas.microsoft.com/office/powerpoint/2010/main" val="3259148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Rectangle 3"/>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ea typeface="+mn-ea"/>
                <a:cs typeface="+mn-cs"/>
              </a:defRPr>
            </a:lvl1pPr>
          </a:lstStyle>
          <a:p>
            <a:pPr>
              <a:defRPr/>
            </a:pPr>
            <a:fld id="{57857D49-5B69-4305-95E6-7C3DAEB46122}" type="datetimeFigureOut">
              <a:rPr lang="en-US"/>
              <a:pPr>
                <a:defRPr/>
              </a:pPr>
              <a:t>8/8/2013</a:t>
            </a:fld>
            <a:endParaRPr lang="en-US" dirty="0"/>
          </a:p>
        </p:txBody>
      </p:sp>
      <p:sp>
        <p:nvSpPr>
          <p:cNvPr id="4" name="Rectangle 4"/>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Rectangle 5"/>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Rectangle 6"/>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Rectangle 7"/>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ea typeface="+mn-ea"/>
                <a:cs typeface="+mn-cs"/>
              </a:defRPr>
            </a:lvl1pPr>
          </a:lstStyle>
          <a:p>
            <a:pPr>
              <a:defRPr/>
            </a:pPr>
            <a:fld id="{1520B2CC-0238-4844-9384-E887843DFA16}" type="slidenum">
              <a:rPr lang="en-US"/>
              <a:pPr>
                <a:defRPr/>
              </a:pPr>
              <a:t>‹#›</a:t>
            </a:fld>
            <a:endParaRPr lang="en-US" dirty="0"/>
          </a:p>
        </p:txBody>
      </p:sp>
    </p:spTree>
    <p:extLst>
      <p:ext uri="{BB962C8B-B14F-4D97-AF65-F5344CB8AC3E}">
        <p14:creationId xmlns="" xmlns:p14="http://schemas.microsoft.com/office/powerpoint/2010/main" val="33951910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23" charset="-128"/>
        <a:cs typeface="ＭＳ Ｐゴシック" pitchFamily="-123"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23"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23"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23"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23" charset="-128"/>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bc.ca/archives/categories/economy-business/agriculture/genetically-modified-food-a-growing-debate/david-suzuki-speaks-out-against-genetically-modified-food.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dirty="0" smtClean="0"/>
              <a:t>Have this slide on the screen as the participants come into the workshop</a:t>
            </a:r>
          </a:p>
          <a:p>
            <a:pPr eaLnBrk="1" hangingPunct="1">
              <a:spcBef>
                <a:spcPct val="0"/>
              </a:spcBef>
            </a:pPr>
            <a:endParaRPr lang="en-US" dirty="0" smtClean="0"/>
          </a:p>
          <a:p>
            <a:pPr eaLnBrk="1" hangingPunct="1">
              <a:spcBef>
                <a:spcPct val="0"/>
              </a:spcBef>
            </a:pPr>
            <a:r>
              <a:rPr lang="en-US" dirty="0" smtClean="0"/>
              <a:t>PLEASE</a:t>
            </a:r>
            <a:r>
              <a:rPr lang="en-US" baseline="0" dirty="0" smtClean="0"/>
              <a:t> NOTE: ALL PHOTOS AND IMAGES IN THIS POWER POINT ARE OWNED BY ORGANIC SEED ALLIANCE AND ONLY TO BE USED FOR TEACHING THIS SEED SAVING CLASS WITH THIS POWER POINT PRESENTATION. TO CONTACT OSA FOR MORE INFORAMATION PLEASE VISIT: </a:t>
            </a:r>
          </a:p>
          <a:p>
            <a:pPr eaLnBrk="1" hangingPunct="1">
              <a:spcBef>
                <a:spcPct val="0"/>
              </a:spcBef>
            </a:pPr>
            <a:r>
              <a:rPr lang="en-US" baseline="0" dirty="0" smtClean="0"/>
              <a:t>WWW.SEEDALLIANCE.ORG</a:t>
            </a:r>
            <a:endParaRPr lang="en-US" dirty="0" smtClean="0"/>
          </a:p>
        </p:txBody>
      </p:sp>
      <p:sp>
        <p:nvSpPr>
          <p:cNvPr id="3072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6894F930-E545-4A65-8FAE-EE50F6E00E57}" type="slidenum">
              <a:rPr lang="en-US">
                <a:ea typeface="ＭＳ Ｐゴシック" pitchFamily="-123" charset="-128"/>
                <a:cs typeface="ＭＳ Ｐゴシック" pitchFamily="-123" charset="-128"/>
              </a:rPr>
              <a:pPr fontAlgn="base">
                <a:spcBef>
                  <a:spcPct val="0"/>
                </a:spcBef>
                <a:spcAft>
                  <a:spcPct val="0"/>
                </a:spcAft>
                <a:defRPr/>
              </a:pPr>
              <a:t>1</a:t>
            </a:fld>
            <a:endParaRPr lang="en-US">
              <a:ea typeface="ＭＳ Ｐゴシック" pitchFamily="-123" charset="-128"/>
              <a:cs typeface="ＭＳ Ｐゴシック" pitchFamily="-12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Module #2 – Introduce topic. Selection of the seed you choose to save has implications for your success and reflects choice in genetic conservation. </a:t>
            </a:r>
          </a:p>
        </p:txBody>
      </p:sp>
      <p:sp>
        <p:nvSpPr>
          <p:cNvPr id="4915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758D6495-7121-4C5D-BBCA-81F48428745B}" type="slidenum">
              <a:rPr lang="en-US">
                <a:ea typeface="ＭＳ Ｐゴシック" pitchFamily="-123" charset="-128"/>
                <a:cs typeface="ＭＳ Ｐゴシック" pitchFamily="-123" charset="-128"/>
              </a:rPr>
              <a:pPr fontAlgn="base">
                <a:spcBef>
                  <a:spcPct val="0"/>
                </a:spcBef>
                <a:spcAft>
                  <a:spcPct val="0"/>
                </a:spcAft>
                <a:defRPr/>
              </a:pPr>
              <a:t>10</a:t>
            </a:fld>
            <a:endParaRPr lang="en-US">
              <a:ea typeface="ＭＳ Ｐゴシック" pitchFamily="-123" charset="-128"/>
              <a:cs typeface="ＭＳ Ｐゴシック" pitchFamily="-12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smtClean="0">
                <a:ea typeface="+mn-ea"/>
                <a:cs typeface="+mn-cs"/>
              </a:rPr>
              <a:t>Open Pollinated and Heirloom Varieties</a:t>
            </a:r>
          </a:p>
          <a:p>
            <a:pPr marL="181240" indent="-181240" eaLnBrk="1" fontAlgn="auto" hangingPunct="1">
              <a:spcBef>
                <a:spcPts val="0"/>
              </a:spcBef>
              <a:spcAft>
                <a:spcPts val="0"/>
              </a:spcAft>
              <a:buFont typeface="Arial"/>
              <a:buChar char="•"/>
              <a:defRPr/>
            </a:pPr>
            <a:r>
              <a:rPr lang="en-US" dirty="0" smtClean="0">
                <a:ea typeface="+mn-ea"/>
                <a:cs typeface="+mn-cs"/>
              </a:rPr>
              <a:t>self perpetrating and can provide a reliable source of seed. </a:t>
            </a:r>
          </a:p>
          <a:p>
            <a:pPr marL="181240" indent="-181240" eaLnBrk="1" fontAlgn="auto" hangingPunct="1">
              <a:spcBef>
                <a:spcPts val="0"/>
              </a:spcBef>
              <a:spcAft>
                <a:spcPts val="0"/>
              </a:spcAft>
              <a:buFont typeface="Arial"/>
              <a:buChar char="•"/>
              <a:defRPr/>
            </a:pPr>
            <a:r>
              <a:rPr lang="en-US" dirty="0" smtClean="0">
                <a:ea typeface="+mn-ea"/>
                <a:cs typeface="+mn-cs"/>
              </a:rPr>
              <a:t>Often have inherent genetic diversity &amp; potential for selection for improved local adaptability, even if the plants appear similar visually.</a:t>
            </a:r>
          </a:p>
          <a:p>
            <a:pPr eaLnBrk="1" fontAlgn="auto" hangingPunct="1">
              <a:spcBef>
                <a:spcPts val="0"/>
              </a:spcBef>
              <a:spcAft>
                <a:spcPts val="0"/>
              </a:spcAft>
              <a:defRPr/>
            </a:pPr>
            <a:r>
              <a:rPr lang="en-US" b="1" dirty="0" smtClean="0">
                <a:ea typeface="+mn-ea"/>
                <a:cs typeface="+mn-cs"/>
              </a:rPr>
              <a:t>Hybrid</a:t>
            </a:r>
          </a:p>
          <a:p>
            <a:pPr marL="181240" indent="-181240" eaLnBrk="1" fontAlgn="auto" hangingPunct="1">
              <a:spcBef>
                <a:spcPts val="0"/>
              </a:spcBef>
              <a:spcAft>
                <a:spcPts val="0"/>
              </a:spcAft>
              <a:buFont typeface="Arial"/>
              <a:buChar char="•"/>
              <a:defRPr/>
            </a:pPr>
            <a:r>
              <a:rPr lang="en-US" dirty="0" smtClean="0">
                <a:ea typeface="+mn-ea"/>
                <a:cs typeface="+mn-cs"/>
              </a:rPr>
              <a:t>Will not grow “true to type” therefore not a reliable source. </a:t>
            </a:r>
          </a:p>
          <a:p>
            <a:pPr marL="181240" indent="-181240" eaLnBrk="1" fontAlgn="auto" hangingPunct="1">
              <a:spcBef>
                <a:spcPts val="0"/>
              </a:spcBef>
              <a:spcAft>
                <a:spcPts val="0"/>
              </a:spcAft>
              <a:buFont typeface="Arial"/>
              <a:buChar char="•"/>
              <a:defRPr/>
            </a:pPr>
            <a:r>
              <a:rPr lang="en-US" dirty="0" smtClean="0">
                <a:ea typeface="+mn-ea"/>
                <a:cs typeface="+mn-cs"/>
              </a:rPr>
              <a:t>May be good source of genetic material for a plant breeding project. </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Discussion topics (as appropriate for the audience)</a:t>
            </a:r>
          </a:p>
          <a:p>
            <a:pPr marL="181240" indent="-181240" eaLnBrk="1" fontAlgn="auto" hangingPunct="1">
              <a:spcBef>
                <a:spcPts val="0"/>
              </a:spcBef>
              <a:spcAft>
                <a:spcPts val="0"/>
              </a:spcAft>
              <a:buFont typeface="Arial"/>
              <a:buChar char="•"/>
              <a:defRPr/>
            </a:pPr>
            <a:r>
              <a:rPr lang="en-US" dirty="0" smtClean="0">
                <a:ea typeface="+mn-ea"/>
                <a:cs typeface="+mn-cs"/>
              </a:rPr>
              <a:t>Hybrid uniformity and vigor…why hybrids are used in farming and gardening.</a:t>
            </a:r>
          </a:p>
          <a:p>
            <a:pPr marL="181240" indent="-181240" eaLnBrk="1" fontAlgn="auto" hangingPunct="1">
              <a:spcBef>
                <a:spcPts val="0"/>
              </a:spcBef>
              <a:spcAft>
                <a:spcPts val="0"/>
              </a:spcAft>
              <a:buFont typeface="Arial"/>
              <a:buChar char="•"/>
              <a:defRPr/>
            </a:pPr>
            <a:r>
              <a:rPr lang="en-US" dirty="0" smtClean="0">
                <a:ea typeface="+mn-ea"/>
                <a:cs typeface="+mn-cs"/>
              </a:rPr>
              <a:t>Explain that you can create an OP from a hybrid if you are interested in a long range breeding project. </a:t>
            </a:r>
          </a:p>
          <a:p>
            <a:pPr eaLnBrk="1" fontAlgn="auto" hangingPunct="1">
              <a:spcBef>
                <a:spcPts val="0"/>
              </a:spcBef>
              <a:spcAft>
                <a:spcPts val="0"/>
              </a:spcAft>
              <a:defRPr/>
            </a:pPr>
            <a:r>
              <a:rPr lang="en-US" dirty="0" smtClean="0">
                <a:ea typeface="+mn-ea"/>
                <a:cs typeface="+mn-cs"/>
              </a:rPr>
              <a:t> </a:t>
            </a:r>
          </a:p>
          <a:p>
            <a:pPr eaLnBrk="1" fontAlgn="auto" hangingPunct="1">
              <a:spcBef>
                <a:spcPts val="0"/>
              </a:spcBef>
              <a:spcAft>
                <a:spcPts val="0"/>
              </a:spcAft>
              <a:defRPr/>
            </a:pPr>
            <a:r>
              <a:rPr lang="en-US" dirty="0" smtClean="0">
                <a:ea typeface="+mn-ea"/>
                <a:cs typeface="+mn-cs"/>
              </a:rPr>
              <a:t>The amount of time spent with GMO’s depends upon you and your audience.  Consider referencing </a:t>
            </a:r>
          </a:p>
          <a:p>
            <a:pPr eaLnBrk="1" fontAlgn="auto" hangingPunct="1">
              <a:spcBef>
                <a:spcPts val="0"/>
              </a:spcBef>
              <a:spcAft>
                <a:spcPts val="0"/>
              </a:spcAft>
              <a:defRPr/>
            </a:pPr>
            <a:r>
              <a:rPr lang="en-US" dirty="0" smtClean="0">
                <a:ea typeface="+mn-ea"/>
                <a:cs typeface="+mn-cs"/>
              </a:rPr>
              <a:t>David Suzuki,  Canadian geneticist won the Right Livelihood Award in 2009. </a:t>
            </a:r>
            <a:r>
              <a:rPr lang="en-US" dirty="0" err="1" smtClean="0">
                <a:ea typeface="+mn-ea"/>
                <a:cs typeface="+mn-cs"/>
              </a:rPr>
              <a:t>www.davidsuzuki.org</a:t>
            </a:r>
            <a:r>
              <a:rPr lang="en-US" dirty="0" smtClean="0">
                <a:ea typeface="+mn-ea"/>
                <a:cs typeface="+mn-cs"/>
              </a:rPr>
              <a:t>/</a:t>
            </a:r>
            <a:r>
              <a:rPr lang="en-US" dirty="0" err="1" smtClean="0">
                <a:ea typeface="+mn-ea"/>
                <a:cs typeface="+mn-cs"/>
              </a:rPr>
              <a:t>david</a:t>
            </a:r>
            <a:r>
              <a:rPr lang="en-US" dirty="0" smtClean="0">
                <a:ea typeface="+mn-ea"/>
                <a:cs typeface="+mn-cs"/>
              </a:rPr>
              <a:t>/.../</a:t>
            </a:r>
            <a:r>
              <a:rPr lang="en-US" dirty="0" err="1" smtClean="0">
                <a:ea typeface="+mn-ea"/>
                <a:cs typeface="+mn-cs"/>
              </a:rPr>
              <a:t>David_Suzuki_Biotech_essay</a:t>
            </a:r>
            <a:r>
              <a:rPr lang="en-US" dirty="0" smtClean="0">
                <a:ea typeface="+mn-ea"/>
                <a:cs typeface="+mn-cs"/>
              </a:rPr>
              <a:t>.... - Canada </a:t>
            </a:r>
          </a:p>
          <a:p>
            <a:pPr eaLnBrk="1" fontAlgn="auto" hangingPunct="1">
              <a:spcBef>
                <a:spcPts val="0"/>
              </a:spcBef>
              <a:spcAft>
                <a:spcPts val="0"/>
              </a:spcAft>
              <a:defRPr/>
            </a:pPr>
            <a:r>
              <a:rPr lang="en-US" dirty="0" smtClean="0">
                <a:ea typeface="+mn-ea"/>
                <a:cs typeface="+mn-cs"/>
                <a:hlinkClick r:id="rId3"/>
              </a:rPr>
              <a:t>http://www.cbc.ca/archives/categories/economy-business/agriculture/genetically-modified-food-a-growing-debate/david-suzuki-speaks-out-against-genetically-modified-food.html</a:t>
            </a:r>
            <a:endParaRPr lang="en-US" dirty="0" smtClean="0">
              <a:ea typeface="+mn-ea"/>
              <a:cs typeface="+mn-cs"/>
            </a:endParaRPr>
          </a:p>
          <a:p>
            <a:pPr eaLnBrk="1" fontAlgn="auto" hangingPunct="1">
              <a:spcBef>
                <a:spcPts val="0"/>
              </a:spcBef>
              <a:spcAft>
                <a:spcPts val="0"/>
              </a:spcAft>
              <a:defRPr/>
            </a:pPr>
            <a:endParaRPr lang="en-US" dirty="0" smtClean="0">
              <a:ea typeface="+mn-ea"/>
              <a:cs typeface="+mn-cs"/>
            </a:endParaRPr>
          </a:p>
        </p:txBody>
      </p:sp>
      <p:sp>
        <p:nvSpPr>
          <p:cNvPr id="5120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A9866117-C728-4CFF-8E82-319ABD37CBF2}" type="slidenum">
              <a:rPr lang="en-US">
                <a:ea typeface="ＭＳ Ｐゴシック" pitchFamily="-123" charset="-128"/>
                <a:cs typeface="ＭＳ Ｐゴシック" pitchFamily="-123" charset="-128"/>
              </a:rPr>
              <a:pPr fontAlgn="base">
                <a:spcBef>
                  <a:spcPct val="0"/>
                </a:spcBef>
                <a:spcAft>
                  <a:spcPct val="0"/>
                </a:spcAft>
                <a:defRPr/>
              </a:pPr>
              <a:t>11</a:t>
            </a:fld>
            <a:endParaRPr lang="en-US">
              <a:ea typeface="ＭＳ Ｐゴシック" pitchFamily="-123" charset="-128"/>
              <a:cs typeface="ＭＳ Ｐゴシック" pitchFamily="-12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25000" lnSpcReduction="20000"/>
          </a:bodyPr>
          <a:lstStyle/>
          <a:p>
            <a:pPr eaLnBrk="1" fontAlgn="auto" hangingPunct="1">
              <a:lnSpc>
                <a:spcPct val="117000"/>
              </a:lnSpc>
              <a:spcBef>
                <a:spcPts val="1982"/>
              </a:spcBef>
              <a:spcAft>
                <a:spcPts val="0"/>
              </a:spcAft>
              <a:buClr>
                <a:srgbClr val="008000"/>
              </a:buClr>
              <a:defRPr/>
            </a:pPr>
            <a:endParaRPr lang="en-US" dirty="0" smtClean="0">
              <a:latin typeface="Helvetica Neue" charset="0"/>
              <a:ea typeface="ＭＳ Ｐゴシック" charset="0"/>
              <a:cs typeface="ＭＳ Ｐゴシック" charset="0"/>
            </a:endParaRPr>
          </a:p>
          <a:p>
            <a:pPr eaLnBrk="1" fontAlgn="auto" hangingPunct="1">
              <a:lnSpc>
                <a:spcPct val="117000"/>
              </a:lnSpc>
              <a:spcBef>
                <a:spcPts val="1850"/>
              </a:spcBef>
              <a:spcAft>
                <a:spcPts val="0"/>
              </a:spcAft>
              <a:buClr>
                <a:srgbClr val="008000"/>
              </a:buClr>
              <a:defRPr/>
            </a:pPr>
            <a:r>
              <a:rPr lang="en-GB" b="1" dirty="0" smtClean="0">
                <a:latin typeface="Helvetica Neue" charset="0"/>
                <a:ea typeface="ＭＳ Ｐゴシック" charset="0"/>
                <a:cs typeface="ＭＳ Ｐゴシック" charset="0"/>
              </a:rPr>
              <a:t>Annuals - </a:t>
            </a:r>
            <a:r>
              <a:rPr lang="en-GB" dirty="0" smtClean="0">
                <a:latin typeface="Helvetica Neue" charset="0"/>
                <a:ea typeface="ＭＳ Ｐゴシック" charset="0"/>
                <a:cs typeface="ＭＳ Ｐゴシック" charset="0"/>
              </a:rPr>
              <a:t>Lettuce, Sunflower, Garden Pea Cucumber, Broccoli, Common Bean, Corn. Tender perennials </a:t>
            </a:r>
            <a:r>
              <a:rPr lang="en-US" dirty="0" smtClean="0">
                <a:latin typeface="Helvetica Neue" charset="0"/>
                <a:ea typeface="ＭＳ Ｐゴシック" charset="0"/>
                <a:cs typeface="ＭＳ Ｐゴシック" charset="0"/>
              </a:rPr>
              <a:t>–</a:t>
            </a:r>
            <a:r>
              <a:rPr lang="en-GB" dirty="0" smtClean="0">
                <a:latin typeface="Helvetica Neue" charset="0"/>
                <a:ea typeface="ＭＳ Ｐゴシック" charset="0"/>
                <a:cs typeface="ＭＳ Ｐゴシック" charset="0"/>
              </a:rPr>
              <a:t> Tomato, Pepper.</a:t>
            </a:r>
          </a:p>
          <a:p>
            <a:pPr eaLnBrk="1" fontAlgn="auto" hangingPunct="1">
              <a:lnSpc>
                <a:spcPct val="117000"/>
              </a:lnSpc>
              <a:spcBef>
                <a:spcPts val="1850"/>
              </a:spcBef>
              <a:spcAft>
                <a:spcPts val="0"/>
              </a:spcAft>
              <a:buClr>
                <a:srgbClr val="008000"/>
              </a:buClr>
              <a:buFont typeface="Comic Sans MS" charset="0"/>
              <a:buChar char="•"/>
              <a:defRPr/>
            </a:pPr>
            <a:r>
              <a:rPr lang="en-GB" dirty="0" smtClean="0">
                <a:latin typeface="Helvetica Neue" charset="0"/>
                <a:ea typeface="ＭＳ Ｐゴシック" charset="0"/>
                <a:cs typeface="ＭＳ Ｐゴシック" charset="0"/>
              </a:rPr>
              <a:t>Much variation in time of flowering.</a:t>
            </a:r>
          </a:p>
          <a:p>
            <a:pPr eaLnBrk="1" fontAlgn="auto" hangingPunct="1">
              <a:lnSpc>
                <a:spcPct val="117000"/>
              </a:lnSpc>
              <a:spcBef>
                <a:spcPts val="1850"/>
              </a:spcBef>
              <a:spcAft>
                <a:spcPts val="0"/>
              </a:spcAft>
              <a:buClr>
                <a:srgbClr val="008000"/>
              </a:buClr>
              <a:buFont typeface="Comic Sans MS" charset="0"/>
              <a:buChar char="•"/>
              <a:defRPr/>
            </a:pPr>
            <a:r>
              <a:rPr lang="en-GB" dirty="0" smtClean="0">
                <a:latin typeface="Helvetica Neue" charset="0"/>
                <a:ea typeface="ＭＳ Ｐゴシック" charset="0"/>
                <a:cs typeface="ＭＳ Ｐゴシック" charset="0"/>
              </a:rPr>
              <a:t>Must plant early enough to mature seed.</a:t>
            </a:r>
            <a:endParaRPr lang="en-US" dirty="0" smtClean="0">
              <a:latin typeface="Helvetica Neue" charset="0"/>
              <a:ea typeface="ＭＳ Ｐゴシック" charset="0"/>
              <a:cs typeface="ＭＳ Ｐゴシック" charset="0"/>
            </a:endParaRPr>
          </a:p>
          <a:p>
            <a:pPr eaLnBrk="1" fontAlgn="auto" hangingPunct="1">
              <a:lnSpc>
                <a:spcPct val="117000"/>
              </a:lnSpc>
              <a:spcBef>
                <a:spcPts val="1982"/>
              </a:spcBef>
              <a:spcAft>
                <a:spcPts val="0"/>
              </a:spcAft>
              <a:buClr>
                <a:srgbClr val="008000"/>
              </a:buClr>
              <a:buFont typeface="Comic Sans MS" charset="0"/>
              <a:buChar char="•"/>
              <a:defRPr/>
            </a:pPr>
            <a:endParaRPr lang="en-US" dirty="0" smtClean="0">
              <a:latin typeface="Helvetica Neue" charset="0"/>
              <a:ea typeface="ＭＳ Ｐゴシック" charset="0"/>
              <a:cs typeface="ＭＳ Ｐゴシック" charset="0"/>
            </a:endParaRPr>
          </a:p>
          <a:p>
            <a:pPr eaLnBrk="1" fontAlgn="auto" hangingPunct="1">
              <a:lnSpc>
                <a:spcPct val="117000"/>
              </a:lnSpc>
              <a:spcBef>
                <a:spcPts val="1850"/>
              </a:spcBef>
              <a:spcAft>
                <a:spcPts val="0"/>
              </a:spcAft>
              <a:buClr>
                <a:srgbClr val="008000"/>
              </a:buClr>
              <a:defRPr/>
            </a:pPr>
            <a:r>
              <a:rPr lang="en-GB" b="1" dirty="0" smtClean="0">
                <a:latin typeface="Helvetica Neue" charset="0"/>
                <a:ea typeface="ＭＳ Ｐゴシック" charset="0"/>
                <a:cs typeface="ＭＳ Ｐゴシック" charset="0"/>
              </a:rPr>
              <a:t>Biennials - </a:t>
            </a:r>
            <a:r>
              <a:rPr lang="en-GB" dirty="0" smtClean="0">
                <a:latin typeface="Helvetica Neue" charset="0"/>
                <a:ea typeface="ＭＳ Ｐゴシック" charset="0"/>
                <a:cs typeface="ＭＳ Ｐゴシック" charset="0"/>
              </a:rPr>
              <a:t>Carrot, Beet, Cabbage Clan, Celery, Onions, Parsnip, Swiss Chard, Turnip.</a:t>
            </a:r>
          </a:p>
          <a:p>
            <a:pPr eaLnBrk="1" fontAlgn="auto" hangingPunct="1">
              <a:lnSpc>
                <a:spcPct val="117000"/>
              </a:lnSpc>
              <a:spcBef>
                <a:spcPts val="1850"/>
              </a:spcBef>
              <a:spcAft>
                <a:spcPts val="0"/>
              </a:spcAft>
              <a:buClr>
                <a:srgbClr val="008000"/>
              </a:buClr>
              <a:buFont typeface="Comic Sans MS" charset="0"/>
              <a:buChar char="•"/>
              <a:defRPr/>
            </a:pPr>
            <a:r>
              <a:rPr lang="en-GB" dirty="0" err="1" smtClean="0">
                <a:latin typeface="Helvetica Neue" charset="0"/>
                <a:ea typeface="ＭＳ Ｐゴシック" charset="0"/>
                <a:cs typeface="ＭＳ Ｐゴシック" charset="0"/>
              </a:rPr>
              <a:t>Vernalization</a:t>
            </a:r>
            <a:r>
              <a:rPr lang="en-GB" dirty="0" smtClean="0">
                <a:latin typeface="Helvetica Neue" charset="0"/>
                <a:ea typeface="ＭＳ Ｐゴシック" charset="0"/>
                <a:cs typeface="ＭＳ Ｐゴシック" charset="0"/>
              </a:rPr>
              <a:t>: approx. 8 </a:t>
            </a:r>
            <a:r>
              <a:rPr lang="en-US" dirty="0" smtClean="0">
                <a:latin typeface="Helvetica Neue" charset="0"/>
                <a:ea typeface="ＭＳ Ｐゴシック" charset="0"/>
                <a:cs typeface="ＭＳ Ｐゴシック" charset="0"/>
              </a:rPr>
              <a:t>–</a:t>
            </a:r>
            <a:r>
              <a:rPr lang="en-GB" dirty="0" smtClean="0">
                <a:latin typeface="Helvetica Neue" charset="0"/>
                <a:ea typeface="ＭＳ Ｐゴシック" charset="0"/>
                <a:cs typeface="ＭＳ Ｐゴシック" charset="0"/>
              </a:rPr>
              <a:t> 10 </a:t>
            </a:r>
            <a:r>
              <a:rPr lang="en-GB" dirty="0" err="1" smtClean="0">
                <a:latin typeface="Helvetica Neue" charset="0"/>
                <a:ea typeface="ＭＳ Ｐゴシック" charset="0"/>
                <a:cs typeface="ＭＳ Ｐゴシック" charset="0"/>
              </a:rPr>
              <a:t>wks</a:t>
            </a:r>
            <a:r>
              <a:rPr lang="en-GB" dirty="0" smtClean="0">
                <a:latin typeface="Helvetica Neue" charset="0"/>
                <a:ea typeface="ＭＳ Ｐゴシック" charset="0"/>
                <a:cs typeface="ＭＳ Ｐゴシック" charset="0"/>
              </a:rPr>
              <a:t> @ &lt; 50</a:t>
            </a:r>
            <a:r>
              <a:rPr lang="en-GB" dirty="0" smtClean="0">
                <a:latin typeface="Helvetica Neue" charset="0"/>
                <a:ea typeface="ＭＳ Ｐゴシック" charset="0"/>
                <a:cs typeface="Arial" charset="0"/>
              </a:rPr>
              <a:t>°F (10°C)</a:t>
            </a:r>
          </a:p>
          <a:p>
            <a:pPr eaLnBrk="1" fontAlgn="auto" hangingPunct="1">
              <a:lnSpc>
                <a:spcPct val="117000"/>
              </a:lnSpc>
              <a:spcBef>
                <a:spcPts val="1850"/>
              </a:spcBef>
              <a:spcAft>
                <a:spcPts val="0"/>
              </a:spcAft>
              <a:buClr>
                <a:srgbClr val="008000"/>
              </a:buClr>
              <a:buFont typeface="Comic Sans MS" charset="0"/>
              <a:buChar char="•"/>
              <a:defRPr/>
            </a:pPr>
            <a:r>
              <a:rPr lang="en-GB" dirty="0" smtClean="0">
                <a:latin typeface="Helvetica Neue" charset="0"/>
                <a:ea typeface="ＭＳ Ｐゴシック" charset="0"/>
                <a:cs typeface="Arial" charset="0"/>
              </a:rPr>
              <a:t>Must consider both vegetative and storage stages of life cycle.</a:t>
            </a:r>
          </a:p>
          <a:p>
            <a:pPr eaLnBrk="1" fontAlgn="auto" hangingPunct="1">
              <a:lnSpc>
                <a:spcPct val="117000"/>
              </a:lnSpc>
              <a:spcBef>
                <a:spcPts val="1850"/>
              </a:spcBef>
              <a:spcAft>
                <a:spcPts val="0"/>
              </a:spcAft>
              <a:buClr>
                <a:srgbClr val="008000"/>
              </a:buClr>
              <a:buFont typeface="Comic Sans MS" charset="0"/>
              <a:buChar char="•"/>
              <a:defRPr/>
            </a:pPr>
            <a:r>
              <a:rPr lang="en-GB" dirty="0" smtClean="0">
                <a:latin typeface="Helvetica Neue" charset="0"/>
                <a:ea typeface="ＭＳ Ｐゴシック" charset="0"/>
                <a:cs typeface="Arial" charset="0"/>
              </a:rPr>
              <a:t>Plant for optimum over-wintering size and condition. Expect to loose some of crop over winter.</a:t>
            </a:r>
          </a:p>
          <a:p>
            <a:pPr eaLnBrk="1" fontAlgn="auto" hangingPunct="1">
              <a:lnSpc>
                <a:spcPct val="117000"/>
              </a:lnSpc>
              <a:spcBef>
                <a:spcPts val="1982"/>
              </a:spcBef>
              <a:spcAft>
                <a:spcPts val="0"/>
              </a:spcAft>
              <a:buClr>
                <a:srgbClr val="008000"/>
              </a:buClr>
              <a:defRPr/>
            </a:pPr>
            <a:endParaRPr lang="en-US" dirty="0" smtClean="0">
              <a:latin typeface="Helvetica Neue" charset="0"/>
              <a:ea typeface="ＭＳ Ｐゴシック" charset="0"/>
              <a:cs typeface="ＭＳ Ｐゴシック" charset="0"/>
            </a:endParaRPr>
          </a:p>
          <a:p>
            <a:pPr eaLnBrk="1" fontAlgn="auto" hangingPunct="1">
              <a:lnSpc>
                <a:spcPct val="117000"/>
              </a:lnSpc>
              <a:spcBef>
                <a:spcPts val="1982"/>
              </a:spcBef>
              <a:spcAft>
                <a:spcPts val="0"/>
              </a:spcAft>
              <a:buClr>
                <a:srgbClr val="008000"/>
              </a:buClr>
              <a:defRPr/>
            </a:pPr>
            <a:r>
              <a:rPr lang="en-GB" b="1" dirty="0" smtClean="0">
                <a:latin typeface="Helvetica Neue" charset="0"/>
                <a:ea typeface="ＭＳ Ｐゴシック" charset="0"/>
                <a:cs typeface="ＭＳ Ｐゴシック" charset="0"/>
              </a:rPr>
              <a:t>Perennial - </a:t>
            </a:r>
            <a:r>
              <a:rPr lang="en-GB" dirty="0" smtClean="0">
                <a:latin typeface="Helvetica Neue" charset="0"/>
                <a:ea typeface="ＭＳ Ｐゴシック" charset="0"/>
                <a:cs typeface="ＭＳ Ｐゴシック" charset="0"/>
              </a:rPr>
              <a:t>Rhubarb, Alfalfa, Forage Grasses, Asparagus, many ornamental flowers and culinary herbs.</a:t>
            </a:r>
          </a:p>
          <a:p>
            <a:pPr eaLnBrk="1" fontAlgn="auto" hangingPunct="1">
              <a:lnSpc>
                <a:spcPct val="117000"/>
              </a:lnSpc>
              <a:spcBef>
                <a:spcPts val="1982"/>
              </a:spcBef>
              <a:spcAft>
                <a:spcPts val="0"/>
              </a:spcAft>
              <a:buClr>
                <a:srgbClr val="008000"/>
              </a:buClr>
              <a:buFont typeface="Comic Sans MS" charset="0"/>
              <a:buChar char="•"/>
              <a:defRPr/>
            </a:pPr>
            <a:r>
              <a:rPr lang="en-GB" dirty="0" smtClean="0">
                <a:latin typeface="Helvetica Neue" charset="0"/>
                <a:ea typeface="ＭＳ Ｐゴシック" charset="0"/>
                <a:cs typeface="ＭＳ Ｐゴシック" charset="0"/>
              </a:rPr>
              <a:t>Must be winter hardy for your area.</a:t>
            </a:r>
          </a:p>
          <a:p>
            <a:pPr eaLnBrk="1" fontAlgn="auto" hangingPunct="1">
              <a:lnSpc>
                <a:spcPct val="117000"/>
              </a:lnSpc>
              <a:spcBef>
                <a:spcPts val="1982"/>
              </a:spcBef>
              <a:spcAft>
                <a:spcPts val="0"/>
              </a:spcAft>
              <a:buClr>
                <a:srgbClr val="008000"/>
              </a:buClr>
              <a:buFont typeface="Comic Sans MS" charset="0"/>
              <a:buChar char="•"/>
              <a:defRPr/>
            </a:pPr>
            <a:r>
              <a:rPr lang="en-GB" dirty="0" smtClean="0">
                <a:latin typeface="Helvetica Neue" charset="0"/>
                <a:ea typeface="ＭＳ Ｐゴシック" charset="0"/>
                <a:cs typeface="ＭＳ Ｐゴシック" charset="0"/>
              </a:rPr>
              <a:t>Often don’t produce large quantities of seed each year.</a:t>
            </a:r>
            <a:r>
              <a:rPr lang="en-GB" dirty="0" smtClean="0">
                <a:solidFill>
                  <a:srgbClr val="008000"/>
                </a:solidFill>
                <a:latin typeface="Arial" charset="0"/>
                <a:ea typeface="ＭＳ Ｐゴシック" charset="0"/>
                <a:cs typeface="ＭＳ Ｐゴシック" charset="0"/>
              </a:rPr>
              <a:t> </a:t>
            </a:r>
          </a:p>
          <a:p>
            <a:pPr eaLnBrk="1" fontAlgn="auto" hangingPunct="1">
              <a:lnSpc>
                <a:spcPct val="117000"/>
              </a:lnSpc>
              <a:spcBef>
                <a:spcPts val="1982"/>
              </a:spcBef>
              <a:spcAft>
                <a:spcPts val="0"/>
              </a:spcAft>
              <a:buClr>
                <a:srgbClr val="008000"/>
              </a:buClr>
              <a:buFont typeface="Comic Sans MS" charset="0"/>
              <a:buChar char="•"/>
              <a:defRPr/>
            </a:pPr>
            <a:endParaRPr lang="en-GB" dirty="0" smtClean="0">
              <a:solidFill>
                <a:srgbClr val="008000"/>
              </a:solidFill>
              <a:latin typeface="Arial" charset="0"/>
              <a:ea typeface="ＭＳ Ｐゴシック" charset="0"/>
              <a:cs typeface="ＭＳ Ｐゴシック" charset="0"/>
            </a:endParaRPr>
          </a:p>
          <a:p>
            <a:pPr eaLnBrk="1" fontAlgn="auto" hangingPunct="1">
              <a:lnSpc>
                <a:spcPct val="117000"/>
              </a:lnSpc>
              <a:spcBef>
                <a:spcPts val="1982"/>
              </a:spcBef>
              <a:spcAft>
                <a:spcPts val="0"/>
              </a:spcAft>
              <a:buClr>
                <a:srgbClr val="008000"/>
              </a:buClr>
              <a:buFont typeface="Comic Sans MS" charset="0"/>
              <a:buChar char="•"/>
              <a:defRPr/>
            </a:pPr>
            <a:endParaRPr lang="en-GB" dirty="0" smtClean="0">
              <a:solidFill>
                <a:srgbClr val="008000"/>
              </a:solidFill>
              <a:latin typeface="Arial" charset="0"/>
              <a:ea typeface="ＭＳ Ｐゴシック" charset="0"/>
              <a:cs typeface="ＭＳ Ｐゴシック" charset="0"/>
            </a:endParaRPr>
          </a:p>
          <a:p>
            <a:pPr eaLnBrk="1" fontAlgn="auto" hangingPunct="1">
              <a:lnSpc>
                <a:spcPct val="117000"/>
              </a:lnSpc>
              <a:spcBef>
                <a:spcPts val="1982"/>
              </a:spcBef>
              <a:spcAft>
                <a:spcPts val="0"/>
              </a:spcAft>
              <a:buClr>
                <a:srgbClr val="008000"/>
              </a:buClr>
              <a:defRPr/>
            </a:pPr>
            <a:r>
              <a:rPr lang="en-US" dirty="0" smtClean="0">
                <a:ea typeface="+mn-ea"/>
                <a:cs typeface="+mn-cs"/>
              </a:rPr>
              <a:t> </a:t>
            </a:r>
            <a:r>
              <a:rPr lang="en-US" b="1" dirty="0" smtClean="0">
                <a:ea typeface="+mn-ea"/>
                <a:cs typeface="+mn-cs"/>
              </a:rPr>
              <a:t>Journal  </a:t>
            </a:r>
            <a:r>
              <a:rPr lang="en-US" dirty="0" smtClean="0">
                <a:ea typeface="+mn-ea"/>
                <a:cs typeface="+mn-cs"/>
              </a:rPr>
              <a:t>Which would you choose and why.</a:t>
            </a:r>
          </a:p>
          <a:p>
            <a:pPr eaLnBrk="1" fontAlgn="auto" hangingPunct="1">
              <a:lnSpc>
                <a:spcPct val="117000"/>
              </a:lnSpc>
              <a:spcBef>
                <a:spcPts val="1982"/>
              </a:spcBef>
              <a:spcAft>
                <a:spcPts val="0"/>
              </a:spcAft>
              <a:buClr>
                <a:srgbClr val="008000"/>
              </a:buClr>
              <a:buFont typeface="Comic Sans MS" charset="0"/>
              <a:buChar char="•"/>
              <a:defRPr/>
            </a:pPr>
            <a:endParaRPr lang="en-GB" dirty="0" smtClean="0">
              <a:solidFill>
                <a:srgbClr val="008000"/>
              </a:solidFill>
              <a:latin typeface="Arial" charset="0"/>
              <a:ea typeface="ＭＳ Ｐゴシック" charset="0"/>
              <a:cs typeface="ＭＳ Ｐゴシック" charset="0"/>
            </a:endParaRPr>
          </a:p>
          <a:p>
            <a:pPr marL="241653" indent="-241653" eaLnBrk="1" fontAlgn="auto" hangingPunct="1">
              <a:spcBef>
                <a:spcPts val="0"/>
              </a:spcBef>
              <a:spcAft>
                <a:spcPts val="0"/>
              </a:spcAft>
              <a:buFontTx/>
              <a:buAutoNum type="arabicPeriod"/>
              <a:defRPr/>
            </a:pPr>
            <a:endParaRPr lang="en-US" dirty="0" smtClean="0">
              <a:ea typeface="+mn-ea"/>
              <a:cs typeface="+mn-cs"/>
            </a:endParaRPr>
          </a:p>
        </p:txBody>
      </p:sp>
      <p:sp>
        <p:nvSpPr>
          <p:cNvPr id="5325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24FA989B-6E43-453B-A726-A5AA3DDA1397}" type="slidenum">
              <a:rPr lang="en-US">
                <a:ea typeface="ＭＳ Ｐゴシック" pitchFamily="-123" charset="-128"/>
                <a:cs typeface="ＭＳ Ｐゴシック" pitchFamily="-123" charset="-128"/>
              </a:rPr>
              <a:pPr fontAlgn="base">
                <a:spcBef>
                  <a:spcPct val="0"/>
                </a:spcBef>
                <a:spcAft>
                  <a:spcPct val="0"/>
                </a:spcAft>
                <a:defRPr/>
              </a:pPr>
              <a:t>12</a:t>
            </a:fld>
            <a:endParaRPr lang="en-US">
              <a:ea typeface="ＭＳ Ｐゴシック" pitchFamily="-123" charset="-128"/>
              <a:cs typeface="ＭＳ Ｐゴシック" pitchFamily="-123"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Module #4</a:t>
            </a:r>
          </a:p>
          <a:p>
            <a:pPr eaLnBrk="1" hangingPunct="1">
              <a:spcBef>
                <a:spcPct val="0"/>
              </a:spcBef>
            </a:pPr>
            <a:r>
              <a:rPr lang="en-US" smtClean="0"/>
              <a:t> </a:t>
            </a:r>
          </a:p>
          <a:p>
            <a:pPr eaLnBrk="1" hangingPunct="1">
              <a:spcBef>
                <a:spcPct val="0"/>
              </a:spcBef>
            </a:pPr>
            <a:r>
              <a:rPr lang="en-US" smtClean="0"/>
              <a:t>. </a:t>
            </a:r>
          </a:p>
          <a:p>
            <a:pPr eaLnBrk="1" hangingPunct="1">
              <a:spcBef>
                <a:spcPct val="0"/>
              </a:spcBef>
            </a:pPr>
            <a:endParaRPr lang="en-US" smtClean="0"/>
          </a:p>
          <a:p>
            <a:pPr eaLnBrk="1" hangingPunct="1">
              <a:spcBef>
                <a:spcPct val="0"/>
              </a:spcBef>
            </a:pPr>
            <a:endParaRPr lang="en-US" smtClean="0"/>
          </a:p>
        </p:txBody>
      </p:sp>
      <p:sp>
        <p:nvSpPr>
          <p:cNvPr id="5529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E6A8C47B-2A1B-4B00-8BB6-1D1AB60A1004}" type="slidenum">
              <a:rPr lang="en-US">
                <a:ea typeface="ＭＳ Ｐゴシック" pitchFamily="-123" charset="-128"/>
                <a:cs typeface="ＭＳ Ｐゴシック" pitchFamily="-123" charset="-128"/>
              </a:rPr>
              <a:pPr fontAlgn="base">
                <a:spcBef>
                  <a:spcPct val="0"/>
                </a:spcBef>
                <a:spcAft>
                  <a:spcPct val="0"/>
                </a:spcAft>
                <a:defRPr/>
              </a:pPr>
              <a:t>13</a:t>
            </a:fld>
            <a:endParaRPr lang="en-US">
              <a:ea typeface="ＭＳ Ｐゴシック" pitchFamily="-123" charset="-128"/>
              <a:cs typeface="ＭＳ Ｐゴシック" pitchFamily="-12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For seed saving the most important concept is knowing that plants that share the same species name can cross. The species name is the binomial (genus and specific ephithet). </a:t>
            </a:r>
          </a:p>
          <a:p>
            <a:pPr eaLnBrk="1" hangingPunct="1">
              <a:spcBef>
                <a:spcPct val="0"/>
              </a:spcBef>
            </a:pPr>
            <a:r>
              <a:rPr lang="en-US" smtClean="0"/>
              <a:t>Knowledge of genera and families is also useful to learn because species in the same genus or family often have similarities in their reproductive structures and thus similarities in seed saving practices. </a:t>
            </a:r>
          </a:p>
          <a:p>
            <a:pPr eaLnBrk="1" hangingPunct="1">
              <a:spcBef>
                <a:spcPct val="0"/>
              </a:spcBef>
            </a:pPr>
            <a:r>
              <a:rPr lang="en-US" i="1" smtClean="0"/>
              <a:t>For example:</a:t>
            </a:r>
            <a:endParaRPr lang="en-US" smtClean="0"/>
          </a:p>
          <a:p>
            <a:pPr eaLnBrk="1" hangingPunct="1">
              <a:spcBef>
                <a:spcPct val="0"/>
              </a:spcBef>
            </a:pPr>
            <a:r>
              <a:rPr lang="en-US" i="1" smtClean="0"/>
              <a:t>Brassica oleracea </a:t>
            </a:r>
            <a:r>
              <a:rPr lang="en-US" smtClean="0"/>
              <a:t>has many members:  cabbage, kale, broccoli, Brussels sprouts and cauliflower. All of these crops were selected by humans from a wild kale type plant. As a seed grower, it can be a challenge if you want to grow more than one of these in the same area.  Knowing the genus and species provides you with the insight and foresight to use isolation techniques to avoid any unwanted cross pollination. We will cover more on this topic later in the class. </a:t>
            </a:r>
          </a:p>
          <a:p>
            <a:pPr eaLnBrk="1" hangingPunct="1">
              <a:spcBef>
                <a:spcPct val="0"/>
              </a:spcBef>
            </a:pPr>
            <a:endParaRPr lang="en-US" smtClean="0"/>
          </a:p>
          <a:p>
            <a:pPr eaLnBrk="1" hangingPunct="1">
              <a:spcBef>
                <a:spcPct val="0"/>
              </a:spcBef>
            </a:pPr>
            <a:r>
              <a:rPr lang="en-US" smtClean="0"/>
              <a:t>Also, the binomial name gives you insight into any wild or native plants that have potential for crossing with your crop.  For example:  </a:t>
            </a:r>
            <a:r>
              <a:rPr lang="en-US" i="1" smtClean="0"/>
              <a:t>Daucus carota </a:t>
            </a:r>
            <a:r>
              <a:rPr lang="en-US" smtClean="0"/>
              <a:t>is the species of both carrots and Queen Anne’s Lace(a wild relative of the carrot).</a:t>
            </a:r>
          </a:p>
          <a:p>
            <a:pPr eaLnBrk="1" hangingPunct="1">
              <a:spcBef>
                <a:spcPct val="0"/>
              </a:spcBef>
            </a:pPr>
            <a:endParaRPr lang="en-US" smtClean="0"/>
          </a:p>
          <a:p>
            <a:pPr eaLnBrk="1" hangingPunct="1">
              <a:spcBef>
                <a:spcPct val="0"/>
              </a:spcBef>
            </a:pPr>
            <a:r>
              <a:rPr lang="en-US" smtClean="0"/>
              <a:t> </a:t>
            </a:r>
          </a:p>
        </p:txBody>
      </p:sp>
      <p:sp>
        <p:nvSpPr>
          <p:cNvPr id="5734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2C598FC8-9517-41C5-AB09-0F63E8C1F872}" type="slidenum">
              <a:rPr lang="en-US">
                <a:ea typeface="ＭＳ Ｐゴシック" pitchFamily="-123" charset="-128"/>
                <a:cs typeface="ＭＳ Ｐゴシック" pitchFamily="-123" charset="-128"/>
              </a:rPr>
              <a:pPr fontAlgn="base">
                <a:spcBef>
                  <a:spcPct val="0"/>
                </a:spcBef>
                <a:spcAft>
                  <a:spcPct val="0"/>
                </a:spcAft>
                <a:defRPr/>
              </a:pPr>
              <a:t>14</a:t>
            </a:fld>
            <a:endParaRPr lang="en-US">
              <a:ea typeface="ＭＳ Ｐゴシック" pitchFamily="-123" charset="-128"/>
              <a:cs typeface="ＭＳ Ｐゴシック" pitchFamily="-123"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The next module will cover floral anatomy and reproduction. But at this point the participants should understand that the two varieties can cross pollinate. </a:t>
            </a:r>
          </a:p>
          <a:p>
            <a:pPr eaLnBrk="1" hangingPunct="1">
              <a:spcBef>
                <a:spcPct val="0"/>
              </a:spcBef>
            </a:pPr>
            <a:endParaRPr lang="en-US" smtClean="0"/>
          </a:p>
          <a:p>
            <a:pPr eaLnBrk="1" hangingPunct="1">
              <a:spcBef>
                <a:spcPct val="0"/>
              </a:spcBef>
            </a:pPr>
            <a:r>
              <a:rPr lang="en-US" smtClean="0"/>
              <a:t>Answer to the question: </a:t>
            </a:r>
          </a:p>
          <a:p>
            <a:pPr eaLnBrk="1" hangingPunct="1">
              <a:spcBef>
                <a:spcPct val="0"/>
              </a:spcBef>
            </a:pPr>
            <a:r>
              <a:rPr lang="en-US" smtClean="0"/>
              <a:t>Advise grower to only grow one species each year, or</a:t>
            </a:r>
          </a:p>
          <a:p>
            <a:pPr eaLnBrk="1" hangingPunct="1">
              <a:spcBef>
                <a:spcPct val="0"/>
              </a:spcBef>
            </a:pPr>
            <a:r>
              <a:rPr lang="en-US" smtClean="0"/>
              <a:t>Create a barrier for insects to avoid cross pollination, such as a bag or tent around certain plants for seed</a:t>
            </a:r>
          </a:p>
          <a:p>
            <a:pPr eaLnBrk="1" hangingPunct="1">
              <a:spcBef>
                <a:spcPct val="0"/>
              </a:spcBef>
            </a:pPr>
            <a:endParaRPr lang="en-US" smtClean="0"/>
          </a:p>
          <a:p>
            <a:pPr eaLnBrk="1" hangingPunct="1">
              <a:spcBef>
                <a:spcPct val="0"/>
              </a:spcBef>
            </a:pPr>
            <a:r>
              <a:rPr lang="en-US" smtClean="0"/>
              <a:t>From Seed to Seed, page 152</a:t>
            </a:r>
          </a:p>
          <a:p>
            <a:pPr eaLnBrk="1" hangingPunct="1">
              <a:spcBef>
                <a:spcPct val="0"/>
              </a:spcBef>
            </a:pPr>
            <a:r>
              <a:rPr lang="en-US" smtClean="0"/>
              <a:t>“A research study in New Mexico State University showed up to 80% crossing in some populations of peppers.  </a:t>
            </a:r>
          </a:p>
        </p:txBody>
      </p:sp>
      <p:sp>
        <p:nvSpPr>
          <p:cNvPr id="5939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96E6E22E-7C12-4447-A1DE-A6B0F500C379}" type="slidenum">
              <a:rPr lang="en-US">
                <a:ea typeface="ＭＳ Ｐゴシック" pitchFamily="-123" charset="-128"/>
                <a:cs typeface="ＭＳ Ｐゴシック" pitchFamily="-123" charset="-128"/>
              </a:rPr>
              <a:pPr fontAlgn="base">
                <a:spcBef>
                  <a:spcPct val="0"/>
                </a:spcBef>
                <a:spcAft>
                  <a:spcPct val="0"/>
                </a:spcAft>
                <a:defRPr/>
              </a:pPr>
              <a:t>15</a:t>
            </a:fld>
            <a:endParaRPr lang="en-US">
              <a:ea typeface="ＭＳ Ｐゴシック" pitchFamily="-123" charset="-128"/>
              <a:cs typeface="ＭＳ Ｐゴシック" pitchFamily="-123"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Members of this family share common mating systems, isolation distances, population sizes, harvesting and cleaning methods for seeds.  Learn the techniques for one and you can generally apply that pattern to other members of the same family.  </a:t>
            </a:r>
          </a:p>
          <a:p>
            <a:pPr eaLnBrk="1" hangingPunct="1">
              <a:spcBef>
                <a:spcPct val="0"/>
              </a:spcBef>
            </a:pPr>
            <a:endParaRPr lang="en-US" smtClean="0"/>
          </a:p>
          <a:p>
            <a:pPr eaLnBrk="1" hangingPunct="1">
              <a:spcBef>
                <a:spcPct val="0"/>
              </a:spcBef>
            </a:pPr>
            <a:r>
              <a:rPr lang="en-US" smtClean="0"/>
              <a:t>DISCUSS why hand pollination of squash plants is a common practice for growers wanting purity of seed stock.</a:t>
            </a:r>
          </a:p>
          <a:p>
            <a:pPr eaLnBrk="1" hangingPunct="1">
              <a:spcBef>
                <a:spcPct val="0"/>
              </a:spcBef>
            </a:pPr>
            <a:endParaRPr lang="en-US" smtClean="0"/>
          </a:p>
          <a:p>
            <a:pPr eaLnBrk="1" hangingPunct="1">
              <a:spcBef>
                <a:spcPct val="0"/>
              </a:spcBef>
            </a:pPr>
            <a:r>
              <a:rPr lang="en-US" smtClean="0"/>
              <a:t>REVIEW the following photos of the major families to point out patterns and similarities within the family.  Also look for members of the same species that can cross.</a:t>
            </a:r>
          </a:p>
          <a:p>
            <a:pPr eaLnBrk="1" hangingPunct="1">
              <a:spcBef>
                <a:spcPct val="0"/>
              </a:spcBef>
            </a:pP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21981C2D-A5BC-4B60-835E-92DCFFD58E9A}" type="slidenum">
              <a:rPr lang="en-US">
                <a:ea typeface="ＭＳ Ｐゴシック" pitchFamily="-123" charset="-128"/>
                <a:cs typeface="ＭＳ Ｐゴシック" pitchFamily="-123" charset="-128"/>
              </a:rPr>
              <a:pPr fontAlgn="base">
                <a:spcBef>
                  <a:spcPct val="0"/>
                </a:spcBef>
                <a:spcAft>
                  <a:spcPct val="0"/>
                </a:spcAft>
                <a:defRPr/>
              </a:pPr>
              <a:t>16</a:t>
            </a:fld>
            <a:endParaRPr lang="en-US">
              <a:ea typeface="ＭＳ Ｐゴシック" pitchFamily="-123" charset="-128"/>
              <a:cs typeface="ＭＳ Ｐゴシック" pitchFamily="-123"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Module #3</a:t>
            </a:r>
          </a:p>
        </p:txBody>
      </p:sp>
      <p:sp>
        <p:nvSpPr>
          <p:cNvPr id="6349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7BDDABBE-AFC6-46CA-BDEF-C0A37E09FEBA}" type="slidenum">
              <a:rPr lang="en-US">
                <a:ea typeface="ＭＳ Ｐゴシック" pitchFamily="-123" charset="-128"/>
                <a:cs typeface="ＭＳ Ｐゴシック" pitchFamily="-123" charset="-128"/>
              </a:rPr>
              <a:pPr fontAlgn="base">
                <a:spcBef>
                  <a:spcPct val="0"/>
                </a:spcBef>
                <a:spcAft>
                  <a:spcPct val="0"/>
                </a:spcAft>
                <a:defRPr/>
              </a:pPr>
              <a:t>17</a:t>
            </a:fld>
            <a:endParaRPr lang="en-US">
              <a:ea typeface="ＭＳ Ｐゴシック" pitchFamily="-123" charset="-128"/>
              <a:cs typeface="ＭＳ Ｐゴシック" pitchFamily="-123"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Share the glossary of terms with participants. </a:t>
            </a:r>
          </a:p>
          <a:p>
            <a:pPr eaLnBrk="1" hangingPunct="1">
              <a:spcBef>
                <a:spcPct val="0"/>
              </a:spcBef>
            </a:pPr>
            <a:endParaRPr lang="en-US" smtClean="0"/>
          </a:p>
        </p:txBody>
      </p:sp>
      <p:sp>
        <p:nvSpPr>
          <p:cNvPr id="6553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859AC224-E2AF-4FF7-BAB3-D2D3E0E63F38}" type="slidenum">
              <a:rPr lang="en-US">
                <a:ea typeface="ＭＳ Ｐゴシック" pitchFamily="-123" charset="-128"/>
                <a:cs typeface="ＭＳ Ｐゴシック" pitchFamily="-123" charset="-128"/>
              </a:rPr>
              <a:pPr fontAlgn="base">
                <a:spcBef>
                  <a:spcPct val="0"/>
                </a:spcBef>
                <a:spcAft>
                  <a:spcPct val="0"/>
                </a:spcAft>
                <a:defRPr/>
              </a:pPr>
              <a:t>18</a:t>
            </a:fld>
            <a:endParaRPr lang="en-US">
              <a:ea typeface="ＭＳ Ｐゴシック" pitchFamily="-123" charset="-128"/>
              <a:cs typeface="ＭＳ Ｐゴシック" pitchFamily="-123"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marL="241653" indent="-241653" eaLnBrk="1" hangingPunct="1">
              <a:spcBef>
                <a:spcPct val="0"/>
              </a:spcBef>
            </a:pPr>
            <a:r>
              <a:rPr lang="en-US" dirty="0" smtClean="0"/>
              <a:t>If you are planning to include the flower dissecting activity in your class, now is a good time for that exercise. Otherwise review floral parts with participants with the diagram. Point out the male and female floral parts. Explain that this is a model of a perfect flower. Show how the pollen tube grows to deliver pollen to the ovary. The pollen will not germinate or the pollen tube may not grow if the temperature and humidity is not appropriate for the crop being grown. </a:t>
            </a:r>
          </a:p>
          <a:p>
            <a:pPr marL="241653" indent="-241653" eaLnBrk="1" hangingPunct="1">
              <a:spcBef>
                <a:spcPct val="0"/>
              </a:spcBef>
            </a:pPr>
            <a:endParaRPr lang="en-US" dirty="0" smtClean="0"/>
          </a:p>
          <a:p>
            <a:pPr marL="241653" indent="-241653" eaLnBrk="1" hangingPunct="1">
              <a:spcBef>
                <a:spcPct val="0"/>
              </a:spcBef>
            </a:pPr>
            <a:r>
              <a:rPr lang="en-US" dirty="0" smtClean="0"/>
              <a:t>Flower Dissecting Activity: </a:t>
            </a:r>
          </a:p>
          <a:p>
            <a:pPr marL="241653" indent="-241653" eaLnBrk="1" hangingPunct="1">
              <a:spcBef>
                <a:spcPct val="0"/>
              </a:spcBef>
              <a:buFontTx/>
              <a:buAutoNum type="arabicPeriod"/>
            </a:pPr>
            <a:r>
              <a:rPr lang="en-US" dirty="0" smtClean="0"/>
              <a:t>Provide each participant with a fresh “perfect” flower, razor blade and a hand lends.</a:t>
            </a:r>
          </a:p>
          <a:p>
            <a:pPr marL="241653" indent="-241653" eaLnBrk="1" hangingPunct="1">
              <a:spcBef>
                <a:spcPct val="0"/>
              </a:spcBef>
              <a:buFontTx/>
              <a:buAutoNum type="arabicPeriod"/>
            </a:pPr>
            <a:r>
              <a:rPr lang="en-US" dirty="0" smtClean="0"/>
              <a:t>Use the diagram to review the basic male and female parts of a flower AND explain their function.</a:t>
            </a:r>
          </a:p>
          <a:p>
            <a:pPr marL="241653" indent="-241653" eaLnBrk="1" hangingPunct="1">
              <a:spcBef>
                <a:spcPct val="0"/>
              </a:spcBef>
              <a:buFontTx/>
              <a:buAutoNum type="arabicPeriod"/>
            </a:pPr>
            <a:r>
              <a:rPr lang="en-US" dirty="0" smtClean="0"/>
              <a:t>Dissect the flower with participants and identify the mate and female structures.</a:t>
            </a:r>
          </a:p>
          <a:p>
            <a:pPr marL="241653" indent="-241653" eaLnBrk="1" hangingPunct="1">
              <a:spcBef>
                <a:spcPct val="0"/>
              </a:spcBef>
              <a:buFontTx/>
              <a:buAutoNum type="arabicPeriod"/>
            </a:pPr>
            <a:r>
              <a:rPr lang="en-US" dirty="0" smtClean="0"/>
              <a:t>If possible have several flower samples available to compare and contrast.</a:t>
            </a:r>
          </a:p>
        </p:txBody>
      </p:sp>
      <p:sp>
        <p:nvSpPr>
          <p:cNvPr id="6758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2639D12E-88CD-42D6-92C1-00ABC9522A20}" type="slidenum">
              <a:rPr lang="en-US">
                <a:ea typeface="ＭＳ Ｐゴシック" pitchFamily="-123" charset="-128"/>
                <a:cs typeface="ＭＳ Ｐゴシック" pitchFamily="-123" charset="-128"/>
              </a:rPr>
              <a:pPr fontAlgn="base">
                <a:spcBef>
                  <a:spcPct val="0"/>
                </a:spcBef>
                <a:spcAft>
                  <a:spcPct val="0"/>
                </a:spcAft>
                <a:defRPr/>
              </a:pPr>
              <a:t>19</a:t>
            </a:fld>
            <a:endParaRPr lang="en-US">
              <a:ea typeface="ＭＳ Ｐゴシック" pitchFamily="-123" charset="-128"/>
              <a:cs typeface="ＭＳ Ｐゴシック" pitchFamily="-12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Introduce yourself.</a:t>
            </a:r>
          </a:p>
          <a:p>
            <a:pPr eaLnBrk="1" hangingPunct="1">
              <a:spcBef>
                <a:spcPct val="0"/>
              </a:spcBef>
            </a:pPr>
            <a:r>
              <a:rPr lang="en-US" smtClean="0"/>
              <a:t>Ask participants to introduce themselves in one minute.  Pass a one minute egg timer and monitor the length of their own introduction.  </a:t>
            </a:r>
          </a:p>
          <a:p>
            <a:pPr eaLnBrk="1" hangingPunct="1">
              <a:spcBef>
                <a:spcPct val="0"/>
              </a:spcBef>
            </a:pPr>
            <a:endParaRPr lang="en-US" smtClean="0"/>
          </a:p>
        </p:txBody>
      </p:sp>
      <p:sp>
        <p:nvSpPr>
          <p:cNvPr id="3277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D14D7E45-9A5E-49E9-8872-9CA76B8B7E97}" type="slidenum">
              <a:rPr lang="en-US">
                <a:ea typeface="ＭＳ Ｐゴシック" pitchFamily="-123" charset="-128"/>
                <a:cs typeface="ＭＳ Ｐゴシック" pitchFamily="-123" charset="-128"/>
              </a:rPr>
              <a:pPr fontAlgn="base">
                <a:spcBef>
                  <a:spcPct val="0"/>
                </a:spcBef>
                <a:spcAft>
                  <a:spcPct val="0"/>
                </a:spcAft>
                <a:defRPr/>
              </a:pPr>
              <a:t>2</a:t>
            </a:fld>
            <a:endParaRPr lang="en-US">
              <a:ea typeface="ＭＳ Ｐゴシック" pitchFamily="-123" charset="-128"/>
              <a:cs typeface="ＭＳ Ｐゴシック" pitchFamily="-123"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Cover concepts of pollination and fertilization.</a:t>
            </a:r>
          </a:p>
        </p:txBody>
      </p:sp>
      <p:sp>
        <p:nvSpPr>
          <p:cNvPr id="6963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41DE9CBC-9C77-41B3-AD04-C69F04F6B5B0}" type="slidenum">
              <a:rPr lang="en-US">
                <a:ea typeface="ＭＳ Ｐゴシック" pitchFamily="-123" charset="-128"/>
                <a:cs typeface="ＭＳ Ｐゴシック" pitchFamily="-123" charset="-128"/>
              </a:rPr>
              <a:pPr fontAlgn="base">
                <a:spcBef>
                  <a:spcPct val="0"/>
                </a:spcBef>
                <a:spcAft>
                  <a:spcPct val="0"/>
                </a:spcAft>
                <a:defRPr/>
              </a:pPr>
              <a:t>20</a:t>
            </a:fld>
            <a:endParaRPr lang="en-US">
              <a:ea typeface="ＭＳ Ｐゴシック" pitchFamily="-123" charset="-128"/>
              <a:cs typeface="ＭＳ Ｐゴシック" pitchFamily="-123"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41653" indent="-241653" eaLnBrk="1" fontAlgn="auto" hangingPunct="1">
              <a:spcBef>
                <a:spcPts val="0"/>
              </a:spcBef>
              <a:spcAft>
                <a:spcPts val="0"/>
              </a:spcAft>
              <a:defRPr/>
            </a:pPr>
            <a:r>
              <a:rPr lang="en-US" dirty="0" smtClean="0">
                <a:ea typeface="+mn-ea"/>
                <a:cs typeface="+mn-cs"/>
              </a:rPr>
              <a:t>Point out that a seed will not be formed without the success of both pollination and fertilization. </a:t>
            </a:r>
          </a:p>
          <a:p>
            <a:pPr marL="241653" indent="-241653" eaLnBrk="1" fontAlgn="auto" hangingPunct="1">
              <a:spcBef>
                <a:spcPts val="0"/>
              </a:spcBef>
              <a:spcAft>
                <a:spcPts val="0"/>
              </a:spcAft>
              <a:defRPr/>
            </a:pPr>
            <a:r>
              <a:rPr lang="en-US" dirty="0" smtClean="0">
                <a:ea typeface="+mn-ea"/>
                <a:cs typeface="+mn-cs"/>
              </a:rPr>
              <a:t>Discuss the potential hurdles that must be overcome for both of these processes to be successful. Discuss ways that pollen can travel, the need for adequate insects or wind, how flowering times influence pollination, how climate might effect the processes: too hot or cold or dry or wet for pollen or pollinators, and the need for appropriate temperature and humidity for the pollen to germinate and the pollen tube to grow.  </a:t>
            </a:r>
          </a:p>
          <a:p>
            <a:pPr eaLnBrk="1" fontAlgn="auto" hangingPunct="1">
              <a:spcBef>
                <a:spcPts val="0"/>
              </a:spcBef>
              <a:spcAft>
                <a:spcPts val="0"/>
              </a:spcAft>
              <a:defRPr/>
            </a:pPr>
            <a:r>
              <a:rPr lang="en-US" dirty="0" smtClean="0">
                <a:ea typeface="+mn-ea"/>
                <a:cs typeface="+mn-cs"/>
              </a:rPr>
              <a:t> </a:t>
            </a:r>
          </a:p>
          <a:p>
            <a:pPr eaLnBrk="1" fontAlgn="auto" hangingPunct="1">
              <a:spcBef>
                <a:spcPts val="0"/>
              </a:spcBef>
              <a:spcAft>
                <a:spcPts val="0"/>
              </a:spcAft>
              <a:defRPr/>
            </a:pPr>
            <a:r>
              <a:rPr lang="en-US" dirty="0" smtClean="0">
                <a:ea typeface="+mn-ea"/>
                <a:cs typeface="+mn-cs"/>
              </a:rPr>
              <a:t>As one old time plant breeder once said, “pollination without fertilization is like recreation without procreation”. </a:t>
            </a:r>
          </a:p>
          <a:p>
            <a:pPr marL="241653" indent="-241653" eaLnBrk="1" fontAlgn="auto" hangingPunct="1">
              <a:spcBef>
                <a:spcPts val="0"/>
              </a:spcBef>
              <a:spcAft>
                <a:spcPts val="0"/>
              </a:spcAft>
              <a:buFontTx/>
              <a:buAutoNum type="arabicPeriod"/>
              <a:defRPr/>
            </a:pPr>
            <a:endParaRPr lang="en-US" dirty="0">
              <a:ea typeface="+mn-ea"/>
              <a:cs typeface="+mn-cs"/>
            </a:endParaRPr>
          </a:p>
        </p:txBody>
      </p:sp>
      <p:sp>
        <p:nvSpPr>
          <p:cNvPr id="7168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02A0A8F8-6FCD-4D14-B210-BF06CCF9038F}" type="slidenum">
              <a:rPr lang="en-US">
                <a:ea typeface="ＭＳ Ｐゴシック" pitchFamily="-123" charset="-128"/>
                <a:cs typeface="ＭＳ Ｐゴシック" pitchFamily="-123" charset="-128"/>
              </a:rPr>
              <a:pPr fontAlgn="base">
                <a:spcBef>
                  <a:spcPct val="0"/>
                </a:spcBef>
                <a:spcAft>
                  <a:spcPct val="0"/>
                </a:spcAft>
                <a:defRPr/>
              </a:pPr>
              <a:t>21</a:t>
            </a:fld>
            <a:endParaRPr lang="en-US">
              <a:ea typeface="ＭＳ Ｐゴシック" pitchFamily="-123" charset="-128"/>
              <a:cs typeface="ＭＳ Ｐゴシック" pitchFamily="-123"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endParaRPr lang="en-US" smtClean="0"/>
          </a:p>
        </p:txBody>
      </p:sp>
      <p:sp>
        <p:nvSpPr>
          <p:cNvPr id="7373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F044BA11-2F51-4340-9318-9C510FC68A8A}" type="slidenum">
              <a:rPr lang="en-US">
                <a:ea typeface="ＭＳ Ｐゴシック" pitchFamily="-123" charset="-128"/>
                <a:cs typeface="ＭＳ Ｐゴシック" pitchFamily="-123" charset="-128"/>
              </a:rPr>
              <a:pPr fontAlgn="base">
                <a:spcBef>
                  <a:spcPct val="0"/>
                </a:spcBef>
                <a:spcAft>
                  <a:spcPct val="0"/>
                </a:spcAft>
                <a:defRPr/>
              </a:pPr>
              <a:t>22</a:t>
            </a:fld>
            <a:endParaRPr lang="en-US">
              <a:ea typeface="ＭＳ Ｐゴシック" pitchFamily="-123" charset="-128"/>
              <a:cs typeface="ＭＳ Ｐゴシック" pitchFamily="-123"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A2C8D4E8-7C96-4A8E-A8ED-8BA6640CD06E}" type="slidenum">
              <a:rPr lang="en-US">
                <a:latin typeface="Arial" pitchFamily="-123" charset="0"/>
                <a:ea typeface="ＭＳ Ｐゴシック" pitchFamily="-123" charset="-128"/>
                <a:cs typeface="ＭＳ Ｐゴシック" pitchFamily="-123" charset="-128"/>
              </a:rPr>
              <a:pPr fontAlgn="base">
                <a:spcBef>
                  <a:spcPct val="0"/>
                </a:spcBef>
                <a:spcAft>
                  <a:spcPct val="0"/>
                </a:spcAft>
              </a:pPr>
              <a:t>23</a:t>
            </a:fld>
            <a:endParaRPr lang="en-US">
              <a:latin typeface="Arial" pitchFamily="-123" charset="0"/>
              <a:ea typeface="ＭＳ Ｐゴシック" pitchFamily="-123" charset="-128"/>
              <a:cs typeface="ＭＳ Ｐゴシック" pitchFamily="-123" charset="-128"/>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79" name="Rectangle 3"/>
          <p:cNvSpPr>
            <a:spLocks noGrp="1" noChangeArrowheads="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Most ornamental flowering plants have perfect flowers.  </a:t>
            </a:r>
          </a:p>
          <a:p>
            <a:pPr eaLnBrk="1" hangingPunct="1">
              <a:spcBef>
                <a:spcPct val="0"/>
              </a:spcBef>
            </a:pPr>
            <a:r>
              <a:rPr lang="en-US" smtClean="0"/>
              <a:t>The next two slides show a few of the many ways that perfect flowers can be structured.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The bean flower is a perfect flower with closed petals.  The lily a perfect flower with open petals.</a:t>
            </a:r>
          </a:p>
          <a:p>
            <a:pPr eaLnBrk="1" hangingPunct="1">
              <a:spcBef>
                <a:spcPct val="0"/>
              </a:spcBef>
            </a:pPr>
            <a:endParaRPr lang="en-US" smtClean="0"/>
          </a:p>
          <a:p>
            <a:pPr eaLnBrk="1" hangingPunct="1">
              <a:spcBef>
                <a:spcPct val="0"/>
              </a:spcBef>
            </a:pPr>
            <a:endParaRPr lang="en-US" smtClean="0"/>
          </a:p>
        </p:txBody>
      </p:sp>
      <p:sp>
        <p:nvSpPr>
          <p:cNvPr id="7782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DCE1CF0C-D042-4523-B666-4F4B6CE7EAF6}" type="slidenum">
              <a:rPr lang="en-US">
                <a:ea typeface="ＭＳ Ｐゴシック" pitchFamily="-123" charset="-128"/>
                <a:cs typeface="ＭＳ Ｐゴシック" pitchFamily="-123" charset="-128"/>
              </a:rPr>
              <a:pPr fontAlgn="base">
                <a:spcBef>
                  <a:spcPct val="0"/>
                </a:spcBef>
                <a:spcAft>
                  <a:spcPct val="0"/>
                </a:spcAft>
                <a:defRPr/>
              </a:pPr>
              <a:t>24</a:t>
            </a:fld>
            <a:endParaRPr lang="en-US">
              <a:ea typeface="ＭＳ Ｐゴシック" pitchFamily="-123" charset="-128"/>
              <a:cs typeface="ＭＳ Ｐゴシック" pitchFamily="-123"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Perfect flowers can cluster together in a flower head as in this sunflower.</a:t>
            </a:r>
          </a:p>
        </p:txBody>
      </p:sp>
      <p:sp>
        <p:nvSpPr>
          <p:cNvPr id="7987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A1088608-3641-4297-A0D2-08964685A891}" type="slidenum">
              <a:rPr lang="en-US">
                <a:ea typeface="ＭＳ Ｐゴシック" pitchFamily="-123" charset="-128"/>
                <a:cs typeface="ＭＳ Ｐゴシック" pitchFamily="-123" charset="-128"/>
              </a:rPr>
              <a:pPr fontAlgn="base">
                <a:spcBef>
                  <a:spcPct val="0"/>
                </a:spcBef>
                <a:spcAft>
                  <a:spcPct val="0"/>
                </a:spcAft>
                <a:defRPr/>
              </a:pPr>
              <a:t>25</a:t>
            </a:fld>
            <a:endParaRPr lang="en-US">
              <a:ea typeface="ＭＳ Ｐゴシック" pitchFamily="-123" charset="-128"/>
              <a:cs typeface="ＭＳ Ｐゴシック" pitchFamily="-123"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641FBD43-0F4D-4C28-B4DD-1CFCC921EE9B}" type="slidenum">
              <a:rPr lang="en-US">
                <a:latin typeface="Arial" pitchFamily="-123" charset="0"/>
                <a:ea typeface="ＭＳ Ｐゴシック" pitchFamily="-123" charset="-128"/>
                <a:cs typeface="ＭＳ Ｐゴシック" pitchFamily="-123" charset="-128"/>
              </a:rPr>
              <a:pPr fontAlgn="base">
                <a:spcBef>
                  <a:spcPct val="0"/>
                </a:spcBef>
                <a:spcAft>
                  <a:spcPct val="0"/>
                </a:spcAft>
              </a:pPr>
              <a:t>26</a:t>
            </a:fld>
            <a:endParaRPr lang="en-US">
              <a:latin typeface="Arial" pitchFamily="-123" charset="0"/>
              <a:ea typeface="ＭＳ Ｐゴシック" pitchFamily="-123" charset="-128"/>
              <a:cs typeface="ＭＳ Ｐゴシック" pitchFamily="-123" charset="-128"/>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latin typeface="Arial" pitchFamily="-123" charset="0"/>
              </a:rPr>
              <a:t>Imperfect flowers are less common in flowering plants than perfect flowers, </a:t>
            </a:r>
            <a:r>
              <a:rPr lang="en-US" smtClean="0"/>
              <a:t>but many vegetable plants have imperfect flowers like this corn.  </a:t>
            </a:r>
          </a:p>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7468057D-A194-45FB-A73B-5A11E5D2686C}" type="slidenum">
              <a:rPr lang="en-US">
                <a:latin typeface="Arial" pitchFamily="-123" charset="0"/>
                <a:ea typeface="ＭＳ Ｐゴシック" pitchFamily="-123" charset="-128"/>
                <a:cs typeface="ＭＳ Ｐゴシック" pitchFamily="-123" charset="-128"/>
              </a:rPr>
              <a:pPr fontAlgn="base">
                <a:spcBef>
                  <a:spcPct val="0"/>
                </a:spcBef>
                <a:spcAft>
                  <a:spcPct val="0"/>
                </a:spcAft>
              </a:pPr>
              <a:t>27</a:t>
            </a:fld>
            <a:endParaRPr lang="en-US">
              <a:latin typeface="Arial" pitchFamily="-123" charset="0"/>
              <a:ea typeface="ＭＳ Ｐゴシック" pitchFamily="-123" charset="-128"/>
              <a:cs typeface="ＭＳ Ｐゴシック" pitchFamily="-123" charset="-128"/>
            </a:endParaRPr>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latin typeface="Arial" pitchFamily="-123" charset="0"/>
              </a:rPr>
              <a:t>Point out the seed producing ovaries on the female and the pollen producing stamen on the male plants.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E4D4A935-1F3D-4074-B6DB-B965FE43B6DA}" type="slidenum">
              <a:rPr lang="en-US">
                <a:latin typeface="Arial" pitchFamily="-123" charset="0"/>
                <a:ea typeface="ＭＳ Ｐゴシック" pitchFamily="-123" charset="-128"/>
                <a:cs typeface="ＭＳ Ｐゴシック" pitchFamily="-123" charset="-128"/>
              </a:rPr>
              <a:pPr fontAlgn="base">
                <a:spcBef>
                  <a:spcPct val="0"/>
                </a:spcBef>
                <a:spcAft>
                  <a:spcPct val="0"/>
                </a:spcAft>
              </a:pPr>
              <a:t>28</a:t>
            </a:fld>
            <a:endParaRPr lang="en-US">
              <a:latin typeface="Arial" pitchFamily="-123" charset="0"/>
              <a:ea typeface="ＭＳ Ｐゴシック" pitchFamily="-123" charset="-128"/>
              <a:cs typeface="ＭＳ Ｐゴシック" pitchFamily="-123" charset="-128"/>
            </a:endParaRPr>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latin typeface="Arial" pitchFamily="-123" charset="0"/>
              </a:rPr>
              <a:t>Point out the swollen ovary on the female plant.</a:t>
            </a:r>
          </a:p>
          <a:p>
            <a:pPr eaLnBrk="1" hangingPunct="1">
              <a:spcBef>
                <a:spcPct val="0"/>
              </a:spcBef>
            </a:pPr>
            <a:endParaRPr lang="en-US" smtClean="0">
              <a:latin typeface="Arial" pitchFamily="-123" charset="0"/>
            </a:endParaRPr>
          </a:p>
          <a:p>
            <a:pPr eaLnBrk="1" hangingPunct="1">
              <a:spcBef>
                <a:spcPct val="0"/>
              </a:spcBef>
            </a:pPr>
            <a:endParaRPr lang="en-US" smtClean="0">
              <a:latin typeface="Arial" pitchFamily="-123"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102AA81D-204F-471E-89CB-FF1D201E0A87}" type="slidenum">
              <a:rPr lang="en-US">
                <a:latin typeface="Arial" pitchFamily="-123" charset="0"/>
                <a:ea typeface="ＭＳ Ｐゴシック" pitchFamily="-123" charset="-128"/>
                <a:cs typeface="ＭＳ Ｐゴシック" pitchFamily="-123" charset="-128"/>
              </a:rPr>
              <a:pPr fontAlgn="base">
                <a:spcBef>
                  <a:spcPct val="0"/>
                </a:spcBef>
                <a:spcAft>
                  <a:spcPct val="0"/>
                </a:spcAft>
              </a:pPr>
              <a:t>29</a:t>
            </a:fld>
            <a:endParaRPr lang="en-US">
              <a:latin typeface="Arial" pitchFamily="-123" charset="0"/>
              <a:ea typeface="ＭＳ Ｐゴシック" pitchFamily="-123" charset="-128"/>
              <a:cs typeface="ＭＳ Ｐゴシック" pitchFamily="-123" charset="-128"/>
            </a:endParaRP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latin typeface="Arial" pitchFamily="-123" charset="0"/>
              </a:rPr>
              <a:t>This is an opportunity to address techniques of hand pollination, common in squash.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Introduce the Bauta initiative and it’s mission to support seed saving in Canada.</a:t>
            </a:r>
          </a:p>
        </p:txBody>
      </p:sp>
      <p:sp>
        <p:nvSpPr>
          <p:cNvPr id="3481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E1881492-6D9D-4769-A571-116FCC89A826}" type="slidenum">
              <a:rPr lang="en-US">
                <a:ea typeface="ＭＳ Ｐゴシック" pitchFamily="-123" charset="-128"/>
                <a:cs typeface="ＭＳ Ｐゴシック" pitchFamily="-123" charset="-128"/>
              </a:rPr>
              <a:pPr fontAlgn="base">
                <a:spcBef>
                  <a:spcPct val="0"/>
                </a:spcBef>
                <a:spcAft>
                  <a:spcPct val="0"/>
                </a:spcAft>
                <a:defRPr/>
              </a:pPr>
              <a:t>3</a:t>
            </a:fld>
            <a:endParaRPr lang="en-US">
              <a:ea typeface="ＭＳ Ｐゴシック" pitchFamily="-123" charset="-128"/>
              <a:cs typeface="ＭＳ Ｐゴシック" pitchFamily="-123"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41653" indent="-241653" eaLnBrk="1" fontAlgn="auto" hangingPunct="1">
              <a:spcBef>
                <a:spcPts val="0"/>
              </a:spcBef>
              <a:spcAft>
                <a:spcPts val="0"/>
              </a:spcAft>
              <a:buFontTx/>
              <a:buAutoNum type="arabicPeriod"/>
              <a:defRPr/>
            </a:pPr>
            <a:r>
              <a:rPr lang="en-US" dirty="0" smtClean="0">
                <a:ea typeface="+mn-ea"/>
                <a:cs typeface="+mn-cs"/>
              </a:rPr>
              <a:t>EXPLAIN:  One end of the spectrum has plant species (like tomatoes) with perfect/bisexual flowers that remain closed…these would therefore be largely self-pollinating and “very inbreeding”.  The other end of the spectrum will have </a:t>
            </a:r>
            <a:r>
              <a:rPr lang="en-US" dirty="0" err="1" smtClean="0">
                <a:ea typeface="+mn-ea"/>
                <a:cs typeface="+mn-cs"/>
              </a:rPr>
              <a:t>dioecious</a:t>
            </a:r>
            <a:r>
              <a:rPr lang="en-US" dirty="0" smtClean="0">
                <a:ea typeface="+mn-ea"/>
                <a:cs typeface="+mn-cs"/>
              </a:rPr>
              <a:t> species (like spinach) that rely completely on cross fertilization and are “very outbreeding”.</a:t>
            </a:r>
          </a:p>
          <a:p>
            <a:pPr marL="241653" indent="-241653" eaLnBrk="1" fontAlgn="auto" hangingPunct="1">
              <a:spcBef>
                <a:spcPts val="0"/>
              </a:spcBef>
              <a:spcAft>
                <a:spcPts val="0"/>
              </a:spcAft>
              <a:buFontTx/>
              <a:buAutoNum type="arabicPeriod"/>
              <a:defRPr/>
            </a:pPr>
            <a:endParaRPr lang="en-US" dirty="0" smtClean="0">
              <a:ea typeface="+mn-ea"/>
              <a:cs typeface="+mn-cs"/>
            </a:endParaRPr>
          </a:p>
          <a:p>
            <a:pPr marL="241653" indent="-241653" eaLnBrk="1" fontAlgn="auto" hangingPunct="1">
              <a:spcBef>
                <a:spcPts val="0"/>
              </a:spcBef>
              <a:spcAft>
                <a:spcPts val="0"/>
              </a:spcAft>
              <a:buFontTx/>
              <a:buAutoNum type="arabicPeriod"/>
              <a:defRPr/>
            </a:pPr>
            <a:r>
              <a:rPr lang="en-US" dirty="0" smtClean="0">
                <a:ea typeface="+mn-ea"/>
                <a:cs typeface="+mn-cs"/>
              </a:rPr>
              <a:t>REFERENCE:  </a:t>
            </a:r>
            <a:r>
              <a:rPr lang="en-US" b="1" dirty="0" smtClean="0">
                <a:ea typeface="+mn-ea"/>
                <a:cs typeface="+mn-cs"/>
              </a:rPr>
              <a:t>Crop Specific Chart, </a:t>
            </a:r>
            <a:r>
              <a:rPr lang="en-US" dirty="0" smtClean="0">
                <a:ea typeface="+mn-ea"/>
                <a:cs typeface="+mn-cs"/>
              </a:rPr>
              <a:t>page 25-27, </a:t>
            </a:r>
            <a:r>
              <a:rPr lang="en-US" u="sng" dirty="0" smtClean="0">
                <a:ea typeface="+mn-ea"/>
                <a:cs typeface="+mn-cs"/>
              </a:rPr>
              <a:t>A Seed Saving Guide</a:t>
            </a:r>
            <a:r>
              <a:rPr lang="en-US" dirty="0" smtClean="0">
                <a:ea typeface="+mn-ea"/>
                <a:cs typeface="+mn-cs"/>
              </a:rPr>
              <a:t>, OSA for the “</a:t>
            </a:r>
            <a:r>
              <a:rPr lang="en-US" dirty="0" err="1" smtClean="0">
                <a:ea typeface="+mn-ea"/>
                <a:cs typeface="+mn-cs"/>
              </a:rPr>
              <a:t>Inbreeder/Outbreeder</a:t>
            </a:r>
            <a:r>
              <a:rPr lang="en-US" dirty="0" smtClean="0">
                <a:ea typeface="+mn-ea"/>
                <a:cs typeface="+mn-cs"/>
              </a:rPr>
              <a:t>” column</a:t>
            </a:r>
          </a:p>
          <a:p>
            <a:pPr eaLnBrk="1" fontAlgn="auto" hangingPunct="1">
              <a:spcBef>
                <a:spcPts val="0"/>
              </a:spcBef>
              <a:spcAft>
                <a:spcPts val="0"/>
              </a:spcAft>
              <a:defRPr/>
            </a:pPr>
            <a:endParaRPr lang="en-US" dirty="0" smtClean="0">
              <a:ea typeface="+mn-ea"/>
              <a:cs typeface="+mn-cs"/>
            </a:endParaRPr>
          </a:p>
          <a:p>
            <a:pPr marL="241653" indent="-241653" eaLnBrk="1" fontAlgn="auto" hangingPunct="1">
              <a:spcBef>
                <a:spcPts val="0"/>
              </a:spcBef>
              <a:spcAft>
                <a:spcPts val="0"/>
              </a:spcAft>
              <a:buFontTx/>
              <a:buAutoNum type="arabicPeriod"/>
              <a:defRPr/>
            </a:pPr>
            <a:r>
              <a:rPr lang="en-US" dirty="0" smtClean="0">
                <a:ea typeface="+mn-ea"/>
                <a:cs typeface="+mn-cs"/>
              </a:rPr>
              <a:t>DISCUSS the advantages of inbreeding and outbreeding:</a:t>
            </a:r>
          </a:p>
          <a:p>
            <a:pPr eaLnBrk="1" fontAlgn="auto" hangingPunct="1">
              <a:spcBef>
                <a:spcPts val="0"/>
              </a:spcBef>
              <a:spcAft>
                <a:spcPts val="0"/>
              </a:spcAft>
              <a:defRPr/>
            </a:pPr>
            <a:r>
              <a:rPr lang="en-US" dirty="0" smtClean="0">
                <a:ea typeface="+mn-ea"/>
                <a:cs typeface="+mn-cs"/>
              </a:rPr>
              <a:t>Advantages of inbreeding:  </a:t>
            </a:r>
          </a:p>
          <a:p>
            <a:pPr marL="241653" indent="-241653" eaLnBrk="1" fontAlgn="auto" hangingPunct="1">
              <a:spcBef>
                <a:spcPts val="0"/>
              </a:spcBef>
              <a:spcAft>
                <a:spcPts val="0"/>
              </a:spcAft>
              <a:buFont typeface="Arial"/>
              <a:buChar char="•"/>
              <a:defRPr/>
            </a:pPr>
            <a:r>
              <a:rPr lang="en-US" dirty="0" smtClean="0">
                <a:ea typeface="+mn-ea"/>
                <a:cs typeface="+mn-cs"/>
              </a:rPr>
              <a:t>If the plant is very well adapted to its environment, then it insures that the offspring are just as well adapted.  </a:t>
            </a:r>
          </a:p>
          <a:p>
            <a:pPr marL="241653" indent="-241653" eaLnBrk="1" fontAlgn="auto" hangingPunct="1">
              <a:spcBef>
                <a:spcPts val="0"/>
              </a:spcBef>
              <a:spcAft>
                <a:spcPts val="0"/>
              </a:spcAft>
              <a:buFont typeface="Arial"/>
              <a:buChar char="•"/>
              <a:defRPr/>
            </a:pPr>
            <a:r>
              <a:rPr lang="en-US" dirty="0" smtClean="0">
                <a:ea typeface="+mn-ea"/>
                <a:cs typeface="+mn-cs"/>
              </a:rPr>
              <a:t>The plant doesn’t have to rely on outside pollinators.  </a:t>
            </a:r>
          </a:p>
          <a:p>
            <a:pPr eaLnBrk="1" fontAlgn="auto" hangingPunct="1">
              <a:spcBef>
                <a:spcPts val="0"/>
              </a:spcBef>
              <a:spcAft>
                <a:spcPts val="0"/>
              </a:spcAft>
              <a:defRPr/>
            </a:pPr>
            <a:r>
              <a:rPr lang="en-US" dirty="0" smtClean="0">
                <a:ea typeface="+mn-ea"/>
                <a:cs typeface="+mn-cs"/>
              </a:rPr>
              <a:t>Advantages of </a:t>
            </a:r>
            <a:r>
              <a:rPr lang="en-US" dirty="0" err="1" smtClean="0">
                <a:ea typeface="+mn-ea"/>
                <a:cs typeface="+mn-cs"/>
              </a:rPr>
              <a:t>outbreeding</a:t>
            </a:r>
            <a:endParaRPr lang="en-US" dirty="0" smtClean="0">
              <a:ea typeface="+mn-ea"/>
              <a:cs typeface="+mn-cs"/>
            </a:endParaRPr>
          </a:p>
          <a:p>
            <a:pPr marL="181240" indent="-181240" eaLnBrk="1" fontAlgn="auto" hangingPunct="1">
              <a:spcBef>
                <a:spcPts val="0"/>
              </a:spcBef>
              <a:spcAft>
                <a:spcPts val="0"/>
              </a:spcAft>
              <a:buFont typeface="Arial"/>
              <a:buChar char="•"/>
              <a:defRPr/>
            </a:pPr>
            <a:r>
              <a:rPr lang="en-US" dirty="0" smtClean="0">
                <a:ea typeface="+mn-ea"/>
                <a:cs typeface="+mn-cs"/>
              </a:rPr>
              <a:t>Increases genetic variety in the plants gene pool.  Because of the mixing of genes there will be slight variety in traits in the offspring.  </a:t>
            </a:r>
          </a:p>
          <a:p>
            <a:pPr marL="181240" indent="-181240" eaLnBrk="1" fontAlgn="auto" hangingPunct="1">
              <a:spcBef>
                <a:spcPts val="0"/>
              </a:spcBef>
              <a:spcAft>
                <a:spcPts val="0"/>
              </a:spcAft>
              <a:buFont typeface="Arial"/>
              <a:buChar char="•"/>
              <a:defRPr/>
            </a:pPr>
            <a:r>
              <a:rPr lang="en-US" dirty="0" smtClean="0">
                <a:ea typeface="+mn-ea"/>
                <a:cs typeface="+mn-cs"/>
              </a:rPr>
              <a:t>Some of these new combinations of traits might help the plants ability to adapt to a changing environment.  </a:t>
            </a:r>
          </a:p>
          <a:p>
            <a:pPr marL="181240" indent="-181240" eaLnBrk="1" fontAlgn="auto" hangingPunct="1">
              <a:spcBef>
                <a:spcPts val="0"/>
              </a:spcBef>
              <a:spcAft>
                <a:spcPts val="0"/>
              </a:spcAft>
              <a:buFont typeface="Arial"/>
              <a:buChar char="•"/>
              <a:defRPr/>
            </a:pPr>
            <a:endParaRPr lang="en-US" dirty="0" smtClean="0">
              <a:ea typeface="+mn-ea"/>
              <a:cs typeface="+mn-cs"/>
            </a:endParaRPr>
          </a:p>
          <a:p>
            <a:pPr marL="241653" indent="-241653" eaLnBrk="1" fontAlgn="auto" hangingPunct="1">
              <a:spcBef>
                <a:spcPts val="0"/>
              </a:spcBef>
              <a:spcAft>
                <a:spcPts val="0"/>
              </a:spcAft>
              <a:buFontTx/>
              <a:buAutoNum type="arabicPeriod"/>
              <a:defRPr/>
            </a:pPr>
            <a:endParaRPr lang="en-US" dirty="0" smtClean="0">
              <a:ea typeface="+mn-ea"/>
              <a:cs typeface="+mn-cs"/>
            </a:endParaRPr>
          </a:p>
          <a:p>
            <a:pPr eaLnBrk="1" fontAlgn="auto" hangingPunct="1">
              <a:spcBef>
                <a:spcPts val="0"/>
              </a:spcBef>
              <a:spcAft>
                <a:spcPts val="0"/>
              </a:spcAft>
              <a:defRPr/>
            </a:pPr>
            <a:endParaRPr lang="en-US" dirty="0">
              <a:ea typeface="+mn-ea"/>
              <a:cs typeface="+mn-cs"/>
            </a:endParaRPr>
          </a:p>
        </p:txBody>
      </p:sp>
      <p:sp>
        <p:nvSpPr>
          <p:cNvPr id="9011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AB4004DB-61C8-4F28-B613-65A0507C92BD}" type="slidenum">
              <a:rPr lang="en-US">
                <a:ea typeface="ＭＳ Ｐゴシック" pitchFamily="-123" charset="-128"/>
                <a:cs typeface="ＭＳ Ｐゴシック" pitchFamily="-123" charset="-128"/>
              </a:rPr>
              <a:pPr fontAlgn="base">
                <a:spcBef>
                  <a:spcPct val="0"/>
                </a:spcBef>
                <a:spcAft>
                  <a:spcPct val="0"/>
                </a:spcAft>
                <a:defRPr/>
              </a:pPr>
              <a:t>30</a:t>
            </a:fld>
            <a:endParaRPr lang="en-US">
              <a:ea typeface="ＭＳ Ｐゴシック" pitchFamily="-123" charset="-128"/>
              <a:cs typeface="ＭＳ Ｐゴシック" pitchFamily="-123"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ＭＳ Ｐゴシック" charset="0"/>
                <a:cs typeface="ＭＳ Ｐゴシック" charset="0"/>
              </a:rPr>
              <a:t>	</a:t>
            </a:r>
          </a:p>
          <a:p>
            <a:pPr marL="181240" indent="-181240" eaLnBrk="1" fontAlgn="auto" hangingPunct="1">
              <a:spcBef>
                <a:spcPts val="0"/>
              </a:spcBef>
              <a:spcAft>
                <a:spcPts val="0"/>
              </a:spcAft>
              <a:buFont typeface="Arial"/>
              <a:buChar char="•"/>
              <a:defRPr/>
            </a:pPr>
            <a:r>
              <a:rPr lang="en-US" dirty="0" smtClean="0">
                <a:ea typeface="+mn-ea"/>
                <a:cs typeface="+mn-cs"/>
              </a:rPr>
              <a:t>In peas the petals of the flower are closed during the period of time that the stigma is receptive to pollen, therefore allowing only pollen from its own anthers to enter.  When a pea opens it is already fertilized. </a:t>
            </a:r>
          </a:p>
          <a:p>
            <a:pPr eaLnBrk="1" fontAlgn="auto" hangingPunct="1">
              <a:spcBef>
                <a:spcPts val="0"/>
              </a:spcBef>
              <a:spcAft>
                <a:spcPts val="0"/>
              </a:spcAft>
              <a:defRPr/>
            </a:pPr>
            <a:endParaRPr lang="en-US" dirty="0" smtClean="0">
              <a:ea typeface="+mn-ea"/>
              <a:cs typeface="+mn-cs"/>
            </a:endParaRPr>
          </a:p>
          <a:p>
            <a:pPr marL="181240" indent="-181240" eaLnBrk="1" fontAlgn="auto" hangingPunct="1">
              <a:spcBef>
                <a:spcPts val="0"/>
              </a:spcBef>
              <a:spcAft>
                <a:spcPts val="0"/>
              </a:spcAft>
              <a:buFont typeface="Arial"/>
              <a:buChar char="•"/>
              <a:defRPr/>
            </a:pPr>
            <a:r>
              <a:rPr lang="en-US" dirty="0" err="1" smtClean="0">
                <a:ea typeface="+mn-ea"/>
                <a:cs typeface="+mn-cs"/>
              </a:rPr>
              <a:t>Inbreeders</a:t>
            </a:r>
            <a:r>
              <a:rPr lang="en-US" dirty="0" smtClean="0">
                <a:ea typeface="+mn-ea"/>
                <a:cs typeface="+mn-cs"/>
              </a:rPr>
              <a:t> can be the easiest group to save seed from because they naturally self fertilize and don’t require large isolation distances.</a:t>
            </a:r>
          </a:p>
          <a:p>
            <a:pPr eaLnBrk="1" fontAlgn="auto" hangingPunct="1">
              <a:spcBef>
                <a:spcPts val="0"/>
              </a:spcBef>
              <a:spcAft>
                <a:spcPts val="0"/>
              </a:spcAft>
              <a:defRPr/>
            </a:pPr>
            <a:endParaRPr lang="en-US" dirty="0" smtClean="0">
              <a:ea typeface="+mn-ea"/>
              <a:cs typeface="+mn-cs"/>
            </a:endParaRPr>
          </a:p>
        </p:txBody>
      </p:sp>
      <p:sp>
        <p:nvSpPr>
          <p:cNvPr id="9216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2BD4ECFB-5374-48E6-99F9-6AC712E817AD}" type="slidenum">
              <a:rPr lang="en-US">
                <a:ea typeface="ＭＳ Ｐゴシック" pitchFamily="-123" charset="-128"/>
                <a:cs typeface="ＭＳ Ｐゴシック" pitchFamily="-123" charset="-128"/>
              </a:rPr>
              <a:pPr fontAlgn="base">
                <a:spcBef>
                  <a:spcPct val="0"/>
                </a:spcBef>
                <a:spcAft>
                  <a:spcPct val="0"/>
                </a:spcAft>
                <a:defRPr/>
              </a:pPr>
              <a:t>31</a:t>
            </a:fld>
            <a:endParaRPr lang="en-US">
              <a:ea typeface="ＭＳ Ｐゴシック" pitchFamily="-123" charset="-128"/>
              <a:cs typeface="ＭＳ Ｐゴシック" pitchFamily="-123"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In tomato flowers the anthers form a cone around the pistil thereby sealing off the flowers stigma from any pollen besides its own. </a:t>
            </a:r>
          </a:p>
          <a:p>
            <a:pPr eaLnBrk="1" hangingPunct="1">
              <a:spcBef>
                <a:spcPct val="0"/>
              </a:spcBef>
            </a:pPr>
            <a:r>
              <a:rPr lang="en-US" smtClean="0"/>
              <a:t>If this plant is Primarily Inbreeding.  What might occur to cause it to not be self fertilizing?</a:t>
            </a:r>
          </a:p>
        </p:txBody>
      </p:sp>
      <p:sp>
        <p:nvSpPr>
          <p:cNvPr id="9421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683FDB29-D659-4871-89BC-AEB2C275D6E1}" type="slidenum">
              <a:rPr lang="en-US">
                <a:ea typeface="ＭＳ Ｐゴシック" pitchFamily="-123" charset="-128"/>
                <a:cs typeface="ＭＳ Ｐゴシック" pitchFamily="-123" charset="-128"/>
              </a:rPr>
              <a:pPr fontAlgn="base">
                <a:spcBef>
                  <a:spcPct val="0"/>
                </a:spcBef>
                <a:spcAft>
                  <a:spcPct val="0"/>
                </a:spcAft>
                <a:defRPr/>
              </a:pPr>
              <a:t>32</a:t>
            </a:fld>
            <a:endParaRPr lang="en-US">
              <a:ea typeface="ＭＳ Ｐゴシック" pitchFamily="-123" charset="-128"/>
              <a:cs typeface="ＭＳ Ｐゴシック" pitchFamily="-123"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endParaRPr lang="en-US" smtClean="0"/>
          </a:p>
          <a:p>
            <a:pPr eaLnBrk="1" hangingPunct="1">
              <a:spcBef>
                <a:spcPct val="0"/>
              </a:spcBef>
            </a:pPr>
            <a:r>
              <a:rPr lang="en-US" smtClean="0"/>
              <a:t>DISCUSS the following biological mechanisms that assist crossing for outbreeders: </a:t>
            </a:r>
          </a:p>
          <a:p>
            <a:pPr eaLnBrk="1" hangingPunct="1">
              <a:spcBef>
                <a:spcPct val="0"/>
              </a:spcBef>
              <a:buFontTx/>
              <a:buChar char="•"/>
            </a:pPr>
            <a:r>
              <a:rPr lang="en-US" smtClean="0"/>
              <a:t>Flowers are not mobile and are forced into attracting pollinators or structuring their flowers so they are receptive to wind movement.</a:t>
            </a:r>
          </a:p>
          <a:p>
            <a:pPr eaLnBrk="1" hangingPunct="1">
              <a:spcBef>
                <a:spcPct val="0"/>
              </a:spcBef>
              <a:buFontTx/>
              <a:buChar char="•"/>
            </a:pPr>
            <a:r>
              <a:rPr lang="en-US" smtClean="0"/>
              <a:t>Separation of male &amp; female sexual parts into different flowers forces crossing (monecious and dioecious)</a:t>
            </a:r>
          </a:p>
          <a:p>
            <a:pPr eaLnBrk="1" hangingPunct="1">
              <a:spcBef>
                <a:spcPct val="0"/>
              </a:spcBef>
              <a:buFontTx/>
              <a:buChar char="•"/>
            </a:pPr>
            <a:r>
              <a:rPr lang="en-US" smtClean="0"/>
              <a:t>Self-incompatibility:  plants that will not receive their own pollen and will only cross, example: Brassica family.</a:t>
            </a:r>
          </a:p>
          <a:p>
            <a:pPr eaLnBrk="1" hangingPunct="1">
              <a:spcBef>
                <a:spcPct val="0"/>
              </a:spcBef>
              <a:buFontTx/>
              <a:buChar char="•"/>
            </a:pPr>
            <a:r>
              <a:rPr lang="en-US" smtClean="0"/>
              <a:t>Temporal separation of sexual parts, e.g. pollen release before ripe stigma.  For example: Corn is monecious with male and female flowers on the same plant, but the male tassel matures and releases pollen before the female flowers open.  </a:t>
            </a:r>
          </a:p>
        </p:txBody>
      </p:sp>
      <p:sp>
        <p:nvSpPr>
          <p:cNvPr id="9625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79438482-9F4E-493F-989A-5BA518DE25C5}" type="slidenum">
              <a:rPr lang="en-US">
                <a:ea typeface="ＭＳ Ｐゴシック" pitchFamily="-123" charset="-128"/>
                <a:cs typeface="ＭＳ Ｐゴシック" pitchFamily="-123" charset="-128"/>
              </a:rPr>
              <a:pPr fontAlgn="base">
                <a:spcBef>
                  <a:spcPct val="0"/>
                </a:spcBef>
                <a:spcAft>
                  <a:spcPct val="0"/>
                </a:spcAft>
                <a:defRPr/>
              </a:pPr>
              <a:t>33</a:t>
            </a:fld>
            <a:endParaRPr lang="en-US">
              <a:ea typeface="ＭＳ Ｐゴシック" pitchFamily="-123" charset="-128"/>
              <a:cs typeface="ＭＳ Ｐゴシック" pitchFamily="-123"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9D742252-3C16-4B00-A533-ECD6438FA9E2}" type="slidenum">
              <a:rPr lang="en-US">
                <a:latin typeface="Arial" pitchFamily="-123" charset="0"/>
                <a:ea typeface="ＭＳ Ｐゴシック" pitchFamily="-123" charset="-128"/>
                <a:cs typeface="ＭＳ Ｐゴシック" pitchFamily="-123" charset="-128"/>
              </a:rPr>
              <a:pPr fontAlgn="base">
                <a:spcBef>
                  <a:spcPct val="0"/>
                </a:spcBef>
                <a:spcAft>
                  <a:spcPct val="0"/>
                </a:spcAft>
              </a:pPr>
              <a:t>34</a:t>
            </a:fld>
            <a:endParaRPr lang="en-US">
              <a:latin typeface="Arial" pitchFamily="-123" charset="0"/>
              <a:ea typeface="ＭＳ Ｐゴシック" pitchFamily="-123" charset="-128"/>
              <a:cs typeface="ＭＳ Ｐゴシック" pitchFamily="-123" charset="-128"/>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lIns="96661" tIns="48331" rIns="96661" bIns="48331" numCol="1" anchor="t" anchorCtr="0" compatLnSpc="1">
            <a:prstTxWarp prst="textNoShape">
              <a:avLst/>
            </a:prstTxWarp>
          </a:bodyPr>
          <a:lstStyle/>
          <a:p>
            <a:pPr marL="241653" indent="-241653" eaLnBrk="1" hangingPunct="1">
              <a:lnSpc>
                <a:spcPct val="80000"/>
              </a:lnSpc>
              <a:spcBef>
                <a:spcPct val="0"/>
              </a:spcBef>
            </a:pPr>
            <a:r>
              <a:rPr lang="en-US" dirty="0" smtClean="0"/>
              <a:t>DISCUSS this slide in detail:</a:t>
            </a:r>
          </a:p>
          <a:p>
            <a:pPr marL="241653" indent="-241653">
              <a:spcBef>
                <a:spcPct val="0"/>
              </a:spcBef>
            </a:pPr>
            <a:r>
              <a:rPr lang="en-US" dirty="0" smtClean="0"/>
              <a:t>Inbreeding, self-pollinating species require less isolation and population size. </a:t>
            </a:r>
            <a:r>
              <a:rPr lang="en-US" dirty="0" err="1" smtClean="0"/>
              <a:t>Outbreeding</a:t>
            </a:r>
            <a:r>
              <a:rPr lang="en-US" dirty="0" smtClean="0"/>
              <a:t>, cross-pollinated species require greater isolation distances and population size</a:t>
            </a:r>
          </a:p>
          <a:p>
            <a:pPr marL="241653" indent="-241653" eaLnBrk="1" hangingPunct="1">
              <a:lnSpc>
                <a:spcPct val="80000"/>
              </a:lnSpc>
              <a:spcBef>
                <a:spcPct val="0"/>
              </a:spcBef>
              <a:buFontTx/>
              <a:buAutoNum type="arabicPeriod"/>
            </a:pPr>
            <a:endParaRPr lang="en-US" dirty="0" smtClean="0"/>
          </a:p>
          <a:p>
            <a:pPr marL="241653" indent="-241653" eaLnBrk="1" hangingPunct="1">
              <a:lnSpc>
                <a:spcPct val="80000"/>
              </a:lnSpc>
              <a:spcBef>
                <a:spcPct val="0"/>
              </a:spcBef>
              <a:buFontTx/>
              <a:buChar char="•"/>
            </a:pPr>
            <a:r>
              <a:rPr lang="en-US" dirty="0" smtClean="0"/>
              <a:t>point out the population sizes that are acceptable.  Notice that </a:t>
            </a:r>
            <a:r>
              <a:rPr lang="en-US" dirty="0" err="1" smtClean="0"/>
              <a:t>outbreeding</a:t>
            </a:r>
            <a:r>
              <a:rPr lang="en-US" dirty="0" smtClean="0"/>
              <a:t> plants require larger numbers.  The larger population numbers for the </a:t>
            </a:r>
            <a:r>
              <a:rPr lang="en-US" dirty="0" err="1" smtClean="0"/>
              <a:t>outbreeding</a:t>
            </a:r>
            <a:r>
              <a:rPr lang="en-US" dirty="0" smtClean="0"/>
              <a:t> plants will help reduce INBREEDING DEPRESSION – The loss of variation and vigor due to the crossing of genetically similar plants.  </a:t>
            </a:r>
          </a:p>
          <a:p>
            <a:pPr marL="241653" indent="-241653" eaLnBrk="1" hangingPunct="1">
              <a:lnSpc>
                <a:spcPct val="80000"/>
              </a:lnSpc>
              <a:spcBef>
                <a:spcPct val="0"/>
              </a:spcBef>
              <a:buFontTx/>
              <a:buChar char="•"/>
            </a:pPr>
            <a:r>
              <a:rPr lang="en-US" dirty="0" smtClean="0"/>
              <a:t>Generally - </a:t>
            </a:r>
            <a:r>
              <a:rPr lang="en-US" dirty="0" err="1" smtClean="0"/>
              <a:t>Inbreeders</a:t>
            </a:r>
            <a:r>
              <a:rPr lang="en-US" dirty="0" smtClean="0"/>
              <a:t>: &lt; 20 plants is OK  if the variety is stable and uniform.  </a:t>
            </a:r>
            <a:r>
              <a:rPr lang="en-US" b="1" dirty="0" smtClean="0"/>
              <a:t> </a:t>
            </a:r>
          </a:p>
          <a:p>
            <a:pPr marL="241653" indent="-241653" eaLnBrk="1" hangingPunct="1">
              <a:lnSpc>
                <a:spcPct val="80000"/>
              </a:lnSpc>
              <a:spcBef>
                <a:spcPct val="0"/>
              </a:spcBef>
              <a:buFontTx/>
              <a:buChar char="•"/>
            </a:pPr>
            <a:r>
              <a:rPr lang="en-US" dirty="0" smtClean="0"/>
              <a:t>Generally - </a:t>
            </a:r>
            <a:r>
              <a:rPr lang="en-US" dirty="0" err="1" smtClean="0"/>
              <a:t>Outbreeders</a:t>
            </a:r>
            <a:r>
              <a:rPr lang="en-US" dirty="0" smtClean="0"/>
              <a:t>: 80-100 plants minimum. </a:t>
            </a:r>
          </a:p>
          <a:p>
            <a:pPr marL="241653" indent="-241653" eaLnBrk="1" hangingPunct="1">
              <a:lnSpc>
                <a:spcPct val="80000"/>
              </a:lnSpc>
              <a:spcBef>
                <a:spcPct val="0"/>
              </a:spcBef>
            </a:pPr>
            <a:endParaRPr lang="en-US" dirty="0" smtClean="0"/>
          </a:p>
          <a:p>
            <a:pPr marL="241653" indent="-241653" eaLnBrk="1" hangingPunct="1">
              <a:lnSpc>
                <a:spcPct val="80000"/>
              </a:lnSpc>
              <a:spcBef>
                <a:spcPct val="0"/>
              </a:spcBef>
            </a:pPr>
            <a:r>
              <a:rPr lang="en-US" dirty="0" smtClean="0"/>
              <a:t>REFERENCE </a:t>
            </a:r>
            <a:r>
              <a:rPr lang="en-US" b="1" dirty="0" smtClean="0"/>
              <a:t>Crop Specific Chart, </a:t>
            </a:r>
            <a:r>
              <a:rPr lang="en-US" dirty="0" smtClean="0"/>
              <a:t>page 25-27, </a:t>
            </a:r>
            <a:r>
              <a:rPr lang="en-US" u="sng" dirty="0" smtClean="0"/>
              <a:t>A Seed Saving Guide</a:t>
            </a:r>
            <a:r>
              <a:rPr lang="en-US" dirty="0" smtClean="0"/>
              <a:t>, OSA “Minimum Population Size for Genetic Maintenance” column.</a:t>
            </a:r>
          </a:p>
          <a:p>
            <a:pPr marL="241653" indent="-241653" eaLnBrk="1" hangingPunct="1">
              <a:lnSpc>
                <a:spcPct val="80000"/>
              </a:lnSpc>
              <a:spcBef>
                <a:spcPct val="0"/>
              </a:spcBef>
              <a:buFontTx/>
              <a:buAutoNum type="arabicPeriod" startAt="2"/>
            </a:pPr>
            <a:endParaRPr lang="en-US" dirty="0" smtClean="0"/>
          </a:p>
          <a:p>
            <a:pPr marL="241653" indent="-241653" eaLnBrk="1" hangingPunct="1">
              <a:lnSpc>
                <a:spcPct val="80000"/>
              </a:lnSpc>
              <a:spcBef>
                <a:spcPct val="0"/>
              </a:spcBef>
            </a:pPr>
            <a:endParaRPr lang="en-US" dirty="0" smtClean="0"/>
          </a:p>
          <a:p>
            <a:pPr marL="241653" indent="-241653" eaLnBrk="1" hangingPunct="1">
              <a:lnSpc>
                <a:spcPct val="80000"/>
              </a:lnSpc>
              <a:spcBef>
                <a:spcPct val="0"/>
              </a:spcBef>
            </a:pPr>
            <a:r>
              <a:rPr lang="en-US" dirty="0" smtClean="0"/>
              <a:t>	</a:t>
            </a:r>
            <a:endParaRPr lang="en-US" dirty="0" smtClean="0">
              <a:latin typeface="Arial" pitchFamily="-123"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1.  REVIEW why population numbers are important </a:t>
            </a:r>
          </a:p>
          <a:p>
            <a:pPr marL="181240" indent="-181240" eaLnBrk="1" fontAlgn="auto" hangingPunct="1">
              <a:spcBef>
                <a:spcPts val="0"/>
              </a:spcBef>
              <a:spcAft>
                <a:spcPts val="0"/>
              </a:spcAft>
              <a:buFont typeface="Arial"/>
              <a:buChar char="•"/>
              <a:defRPr/>
            </a:pPr>
            <a:r>
              <a:rPr lang="en-US" dirty="0" smtClean="0">
                <a:ea typeface="+mn-ea"/>
                <a:cs typeface="+mn-cs"/>
              </a:rPr>
              <a:t>Greater numbers of plants will help insure greater genetic diversity, and adaptive resiliency.</a:t>
            </a:r>
          </a:p>
          <a:p>
            <a:pPr marL="181240" indent="-181240" eaLnBrk="1" fontAlgn="auto" hangingPunct="1">
              <a:spcBef>
                <a:spcPts val="0"/>
              </a:spcBef>
              <a:spcAft>
                <a:spcPts val="0"/>
              </a:spcAft>
              <a:buFont typeface="Arial"/>
              <a:buChar char="•"/>
              <a:defRPr/>
            </a:pPr>
            <a:r>
              <a:rPr lang="en-US" dirty="0" smtClean="0">
                <a:ea typeface="+mn-ea"/>
                <a:cs typeface="+mn-cs"/>
              </a:rPr>
              <a:t>Avoiding inbreeding depression.</a:t>
            </a:r>
          </a:p>
          <a:p>
            <a:pPr marL="181240" indent="-181240" eaLnBrk="1" fontAlgn="auto" hangingPunct="1">
              <a:spcBef>
                <a:spcPts val="0"/>
              </a:spcBef>
              <a:spcAft>
                <a:spcPts val="0"/>
              </a:spcAft>
              <a:buFont typeface="Arial"/>
              <a:buChar char="•"/>
              <a:defRPr/>
            </a:pPr>
            <a:r>
              <a:rPr lang="en-US" dirty="0" smtClean="0">
                <a:ea typeface="+mn-ea"/>
                <a:cs typeface="+mn-cs"/>
              </a:rPr>
              <a:t>Maintain genetic diversity and adaptive resiliency of important traits. Larger populations ( 100 plants instead of 10 plants) will have a larger gene pool and more genetic diversity to draw from for the offspring.  This can increase the chances of plants in the population receiving a combination (remixing) of genes that can contend with environmental challenges.  </a:t>
            </a:r>
          </a:p>
          <a:p>
            <a:pPr marL="181240" indent="-181240" eaLnBrk="1" fontAlgn="auto" hangingPunct="1">
              <a:spcBef>
                <a:spcPts val="0"/>
              </a:spcBef>
              <a:spcAft>
                <a:spcPts val="0"/>
              </a:spcAft>
              <a:buFont typeface="Arial"/>
              <a:buChar char="•"/>
              <a:defRPr/>
            </a:pPr>
            <a:r>
              <a:rPr lang="en-US" dirty="0" smtClean="0">
                <a:ea typeface="+mn-ea"/>
                <a:cs typeface="+mn-cs"/>
              </a:rPr>
              <a:t>Help you deal with a loss of plants that die or fail to flower due to: weather, pests, accidents, higher selection/</a:t>
            </a:r>
            <a:r>
              <a:rPr lang="en-US" dirty="0" err="1" smtClean="0">
                <a:ea typeface="+mn-ea"/>
                <a:cs typeface="+mn-cs"/>
              </a:rPr>
              <a:t>roguing</a:t>
            </a:r>
            <a:r>
              <a:rPr lang="en-US" dirty="0" smtClean="0">
                <a:ea typeface="+mn-ea"/>
                <a:cs typeface="+mn-cs"/>
              </a:rPr>
              <a:t>.</a:t>
            </a:r>
          </a:p>
          <a:p>
            <a:pPr marL="181240" indent="-181240" eaLnBrk="1" fontAlgn="auto" hangingPunct="1">
              <a:spcBef>
                <a:spcPts val="0"/>
              </a:spcBef>
              <a:spcAft>
                <a:spcPts val="0"/>
              </a:spcAft>
              <a:buFont typeface="Arial"/>
              <a:buChar char="•"/>
              <a:defRPr/>
            </a:pPr>
            <a:r>
              <a:rPr lang="en-US" u="sng" dirty="0" smtClean="0">
                <a:ea typeface="ＭＳ Ｐゴシック" charset="0"/>
                <a:cs typeface="ＭＳ Ｐゴシック" charset="0"/>
              </a:rPr>
              <a:t>Advanced participants</a:t>
            </a:r>
            <a:r>
              <a:rPr lang="en-US" dirty="0" smtClean="0">
                <a:ea typeface="ＭＳ Ｐゴシック" charset="0"/>
                <a:cs typeface="ＭＳ Ｐゴシック" charset="0"/>
              </a:rPr>
              <a:t>: Narrowing the </a:t>
            </a:r>
            <a:r>
              <a:rPr lang="en-US" dirty="0" err="1" smtClean="0">
                <a:ea typeface="ＭＳ Ｐゴシック" charset="0"/>
                <a:cs typeface="ＭＳ Ｐゴシック" charset="0"/>
              </a:rPr>
              <a:t>genepool</a:t>
            </a:r>
            <a:r>
              <a:rPr lang="en-US" dirty="0" smtClean="0">
                <a:ea typeface="ＭＳ Ｐゴシック" charset="0"/>
                <a:cs typeface="ＭＳ Ｐゴシック" charset="0"/>
              </a:rPr>
              <a:t> in outbreeding crops will result in a higher rate of self-pollination, which can lead to inbreeding depression. Self pollinations result in higher rates of double recessive alleles showing up in the population. Some double recessives are expressed as negative or deleterious qualities. The theory is that in in-breeding species these traits were naturally selected against due to the high rate of self pollinating. </a:t>
            </a:r>
            <a:endParaRPr lang="en-US" dirty="0" smtClean="0">
              <a:latin typeface="Arial" charset="0"/>
              <a:ea typeface="ＭＳ Ｐゴシック" charset="0"/>
              <a:cs typeface="ＭＳ Ｐゴシック" charset="0"/>
            </a:endParaRPr>
          </a:p>
          <a:p>
            <a:pPr eaLnBrk="1" fontAlgn="auto" hangingPunct="1">
              <a:spcBef>
                <a:spcPts val="0"/>
              </a:spcBef>
              <a:spcAft>
                <a:spcPts val="0"/>
              </a:spcAft>
              <a:defRPr/>
            </a:pPr>
            <a:endParaRPr lang="en-US" dirty="0" smtClean="0">
              <a:ea typeface="+mn-ea"/>
              <a:cs typeface="+mn-cs"/>
            </a:endParaRPr>
          </a:p>
          <a:p>
            <a:pPr marL="241653" indent="-241653" eaLnBrk="1" fontAlgn="auto" hangingPunct="1">
              <a:spcBef>
                <a:spcPts val="0"/>
              </a:spcBef>
              <a:spcAft>
                <a:spcPts val="0"/>
              </a:spcAft>
              <a:buFontTx/>
              <a:buAutoNum type="arabicPeriod" startAt="2"/>
              <a:defRPr/>
            </a:pPr>
            <a:r>
              <a:rPr lang="en-US" dirty="0" smtClean="0">
                <a:ea typeface="+mn-ea"/>
                <a:cs typeface="+mn-cs"/>
              </a:rPr>
              <a:t>ACTIVITY Play the “We are seeds”  game.  </a:t>
            </a:r>
          </a:p>
          <a:p>
            <a:pPr marL="241653" indent="-241653" eaLnBrk="1" fontAlgn="auto" hangingPunct="1">
              <a:spcBef>
                <a:spcPts val="0"/>
              </a:spcBef>
              <a:spcAft>
                <a:spcPts val="0"/>
              </a:spcAft>
              <a:buFontTx/>
              <a:buAutoNum type="arabicPeriod" startAt="2"/>
              <a:defRPr/>
            </a:pPr>
            <a:endParaRPr lang="en-US" dirty="0" smtClean="0">
              <a:ea typeface="+mn-ea"/>
              <a:cs typeface="+mn-cs"/>
            </a:endParaRPr>
          </a:p>
          <a:p>
            <a:pPr marL="241653" indent="-241653" eaLnBrk="1" fontAlgn="auto" hangingPunct="1">
              <a:spcBef>
                <a:spcPts val="0"/>
              </a:spcBef>
              <a:spcAft>
                <a:spcPts val="0"/>
              </a:spcAft>
              <a:buFontTx/>
              <a:buAutoNum type="arabicPeriod" startAt="2"/>
              <a:defRPr/>
            </a:pPr>
            <a:endParaRPr lang="en-US" dirty="0" smtClean="0">
              <a:ea typeface="+mn-ea"/>
              <a:cs typeface="+mn-cs"/>
            </a:endParaRPr>
          </a:p>
        </p:txBody>
      </p:sp>
      <p:sp>
        <p:nvSpPr>
          <p:cNvPr id="10035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0D616AF9-3B39-4E1B-9F22-548DBCFD6374}" type="slidenum">
              <a:rPr lang="en-US">
                <a:ea typeface="ＭＳ Ｐゴシック" pitchFamily="-123" charset="-128"/>
                <a:cs typeface="ＭＳ Ｐゴシック" pitchFamily="-123" charset="-128"/>
              </a:rPr>
              <a:pPr fontAlgn="base">
                <a:spcBef>
                  <a:spcPct val="0"/>
                </a:spcBef>
                <a:spcAft>
                  <a:spcPct val="0"/>
                </a:spcAft>
                <a:defRPr/>
              </a:pPr>
              <a:t>35</a:t>
            </a:fld>
            <a:endParaRPr lang="en-US">
              <a:ea typeface="ＭＳ Ｐゴシック" pitchFamily="-123" charset="-128"/>
              <a:cs typeface="ＭＳ Ｐゴシック" pitchFamily="-123"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marL="241653" indent="-241653" eaLnBrk="1" hangingPunct="1">
              <a:spcBef>
                <a:spcPct val="0"/>
              </a:spcBef>
              <a:buFontTx/>
              <a:buAutoNum type="arabicPeriod"/>
            </a:pPr>
            <a:r>
              <a:rPr lang="en-US" dirty="0" smtClean="0"/>
              <a:t>DISCUSS examples of each type of isolation </a:t>
            </a:r>
          </a:p>
          <a:p>
            <a:pPr marL="241653" indent="-241653" eaLnBrk="1" hangingPunct="1">
              <a:spcBef>
                <a:spcPct val="0"/>
              </a:spcBef>
              <a:buFontTx/>
              <a:buChar char="•"/>
            </a:pPr>
            <a:r>
              <a:rPr lang="en-US" sz="2100" dirty="0" smtClean="0"/>
              <a:t>Staggered flowering time - </a:t>
            </a:r>
            <a:r>
              <a:rPr lang="en-US" dirty="0" smtClean="0"/>
              <a:t>many times there’s more overlap in flowering than you anticipate when you stagger your planting dates. Obviously biennial staggering is okay  </a:t>
            </a:r>
            <a:endParaRPr lang="en-US" sz="2100" dirty="0" smtClean="0"/>
          </a:p>
          <a:p>
            <a:pPr marL="241653" indent="-241653" eaLnBrk="1" hangingPunct="1">
              <a:spcBef>
                <a:spcPct val="0"/>
              </a:spcBef>
              <a:buFontTx/>
              <a:buChar char="•"/>
            </a:pPr>
            <a:r>
              <a:rPr lang="en-US" sz="2100" dirty="0" smtClean="0"/>
              <a:t>Collection of seed from center of </a:t>
            </a:r>
            <a:r>
              <a:rPr lang="ja-JP" altLang="en-US" sz="2100" smtClean="0"/>
              <a:t>“</a:t>
            </a:r>
            <a:r>
              <a:rPr lang="en-US" sz="2100" dirty="0" smtClean="0"/>
              <a:t>block</a:t>
            </a:r>
            <a:r>
              <a:rPr lang="ja-JP" altLang="en-US" sz="2100" smtClean="0"/>
              <a:t>”</a:t>
            </a:r>
            <a:endParaRPr lang="en-US" altLang="ja-JP" sz="2100" dirty="0" smtClean="0"/>
          </a:p>
          <a:p>
            <a:pPr marL="241653" indent="-241653" eaLnBrk="1" hangingPunct="1">
              <a:lnSpc>
                <a:spcPct val="80000"/>
              </a:lnSpc>
              <a:spcBef>
                <a:spcPct val="0"/>
              </a:spcBef>
              <a:buFontTx/>
              <a:buChar char="•"/>
            </a:pPr>
            <a:r>
              <a:rPr lang="en-US" sz="2100" dirty="0" smtClean="0"/>
              <a:t>increased isolation necessary when large numbers of pollinators are present and when crop populations are large</a:t>
            </a:r>
          </a:p>
          <a:p>
            <a:pPr marL="241653" indent="-241653" eaLnBrk="1" hangingPunct="1">
              <a:lnSpc>
                <a:spcPct val="80000"/>
              </a:lnSpc>
              <a:spcBef>
                <a:spcPct val="0"/>
              </a:spcBef>
            </a:pPr>
            <a:endParaRPr lang="en-US" sz="2100" dirty="0" smtClean="0"/>
          </a:p>
          <a:p>
            <a:pPr marL="241653" indent="-241653" eaLnBrk="1" hangingPunct="1">
              <a:lnSpc>
                <a:spcPct val="80000"/>
              </a:lnSpc>
              <a:spcBef>
                <a:spcPct val="0"/>
              </a:spcBef>
            </a:pPr>
            <a:r>
              <a:rPr lang="en-US" sz="2100" dirty="0" smtClean="0"/>
              <a:t>2.  REFERENCE </a:t>
            </a:r>
            <a:r>
              <a:rPr lang="en-US" sz="2100" b="1" dirty="0" smtClean="0"/>
              <a:t>Crop Specific Chart, </a:t>
            </a:r>
            <a:r>
              <a:rPr lang="en-US" sz="2100" dirty="0" smtClean="0"/>
              <a:t>page 25-27, </a:t>
            </a:r>
            <a:r>
              <a:rPr lang="en-US" sz="2100" u="sng" dirty="0" smtClean="0"/>
              <a:t>A Seed Saving Guide</a:t>
            </a:r>
            <a:r>
              <a:rPr lang="en-US" sz="2100" dirty="0" smtClean="0"/>
              <a:t>, OSA “Minimum isolation distances for home and commercial production” column.</a:t>
            </a:r>
          </a:p>
          <a:p>
            <a:pPr marL="845786" lvl="1" indent="-362480" eaLnBrk="1" hangingPunct="1">
              <a:lnSpc>
                <a:spcPct val="80000"/>
              </a:lnSpc>
              <a:spcBef>
                <a:spcPct val="0"/>
              </a:spcBef>
              <a:buFontTx/>
              <a:buChar char="•"/>
            </a:pPr>
            <a:endParaRPr lang="en-US" sz="2100" dirty="0" smtClean="0"/>
          </a:p>
          <a:p>
            <a:pPr marL="241653" indent="-241653" eaLnBrk="1" hangingPunct="1">
              <a:spcBef>
                <a:spcPct val="0"/>
              </a:spcBef>
            </a:pPr>
            <a:endParaRPr lang="en-US" sz="2100" dirty="0" smtClean="0"/>
          </a:p>
          <a:p>
            <a:pPr marL="241653" indent="-241653" eaLnBrk="1" hangingPunct="1">
              <a:spcBef>
                <a:spcPct val="0"/>
              </a:spcBef>
            </a:pPr>
            <a:endParaRPr lang="en-US" dirty="0"/>
          </a:p>
        </p:txBody>
      </p:sp>
      <p:sp>
        <p:nvSpPr>
          <p:cNvPr id="10240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B41946A4-7BC1-4887-A8E1-C31D0EA704E3}" type="slidenum">
              <a:rPr lang="en-US">
                <a:ea typeface="ＭＳ Ｐゴシック" pitchFamily="-123" charset="-128"/>
                <a:cs typeface="ＭＳ Ｐゴシック" pitchFamily="-123" charset="-128"/>
              </a:rPr>
              <a:pPr fontAlgn="base">
                <a:spcBef>
                  <a:spcPct val="0"/>
                </a:spcBef>
                <a:spcAft>
                  <a:spcPct val="0"/>
                </a:spcAft>
                <a:defRPr/>
              </a:pPr>
              <a:t>36</a:t>
            </a:fld>
            <a:endParaRPr lang="en-US">
              <a:ea typeface="ＭＳ Ｐゴシック" pitchFamily="-123" charset="-128"/>
              <a:cs typeface="ＭＳ Ｐゴシック" pitchFamily="-123"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endParaRPr lang="en-US" smtClean="0"/>
          </a:p>
        </p:txBody>
      </p:sp>
      <p:sp>
        <p:nvSpPr>
          <p:cNvPr id="10445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90218792-C3DA-4608-A500-504C37609F62}" type="slidenum">
              <a:rPr lang="en-US">
                <a:ea typeface="ＭＳ Ｐゴシック" pitchFamily="-123" charset="-128"/>
                <a:cs typeface="ＭＳ Ｐゴシック" pitchFamily="-123" charset="-128"/>
              </a:rPr>
              <a:pPr fontAlgn="base">
                <a:spcBef>
                  <a:spcPct val="0"/>
                </a:spcBef>
                <a:spcAft>
                  <a:spcPct val="0"/>
                </a:spcAft>
                <a:defRPr/>
              </a:pPr>
              <a:t>37</a:t>
            </a:fld>
            <a:endParaRPr lang="en-US">
              <a:ea typeface="ＭＳ Ｐゴシック" pitchFamily="-123" charset="-128"/>
              <a:cs typeface="ＭＳ Ｐゴシック" pitchFamily="-123"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latin typeface="Arial" charset="0"/>
                <a:ea typeface="ＭＳ Ｐゴシック" charset="0"/>
                <a:cs typeface="ＭＳ Ｐゴシック" charset="0"/>
              </a:rPr>
              <a:t>This is a generalized chart using the type of mating system to determine distances between plant. </a:t>
            </a:r>
            <a:r>
              <a:rPr lang="en-US" dirty="0" smtClean="0">
                <a:ea typeface="ＭＳ Ｐゴシック" charset="0"/>
                <a:cs typeface="ＭＳ Ｐゴシック" charset="0"/>
              </a:rPr>
              <a:t>Minimum distances are dependent on </a:t>
            </a:r>
            <a:r>
              <a:rPr lang="ja-JP" altLang="en-US" dirty="0" smtClean="0">
                <a:ea typeface="ＭＳ Ｐゴシック" charset="0"/>
                <a:cs typeface="ＭＳ Ｐゴシック" charset="0"/>
              </a:rPr>
              <a:t>“</a:t>
            </a:r>
            <a:r>
              <a:rPr lang="en-US" dirty="0" smtClean="0">
                <a:ea typeface="ＭＳ Ｐゴシック" charset="0"/>
                <a:cs typeface="ＭＳ Ｐゴシック" charset="0"/>
              </a:rPr>
              <a:t>intended use</a:t>
            </a:r>
            <a:r>
              <a:rPr lang="ja-JP" altLang="en-US" dirty="0" smtClean="0">
                <a:ea typeface="ＭＳ Ｐゴシック" charset="0"/>
                <a:cs typeface="ＭＳ Ｐゴシック" charset="0"/>
              </a:rPr>
              <a:t>”</a:t>
            </a:r>
            <a:r>
              <a:rPr lang="en-US" altLang="ja-JP" dirty="0" smtClean="0">
                <a:ea typeface="ＭＳ Ｐゴシック" charset="0"/>
                <a:cs typeface="ＭＳ Ｐゴシック" charset="0"/>
              </a:rPr>
              <a:t>, no distance is absolute.</a:t>
            </a:r>
            <a:endParaRPr lang="en-US" dirty="0" smtClean="0">
              <a:ea typeface="+mn-ea"/>
              <a:cs typeface="+mn-cs"/>
            </a:endParaRP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Other factors that might alter the distances are:</a:t>
            </a:r>
          </a:p>
          <a:p>
            <a:pPr marL="241653" indent="-241653" eaLnBrk="1" fontAlgn="auto" hangingPunct="1">
              <a:spcBef>
                <a:spcPts val="0"/>
              </a:spcBef>
              <a:spcAft>
                <a:spcPts val="0"/>
              </a:spcAft>
              <a:buFont typeface="Arial"/>
              <a:buChar char="•"/>
              <a:defRPr/>
            </a:pPr>
            <a:r>
              <a:rPr lang="en-US" dirty="0" smtClean="0">
                <a:ea typeface="+mn-ea"/>
                <a:cs typeface="+mn-cs"/>
              </a:rPr>
              <a:t>Open landscape and or high winds</a:t>
            </a:r>
          </a:p>
          <a:p>
            <a:pPr marL="241653" indent="-241653" eaLnBrk="1" fontAlgn="auto" hangingPunct="1">
              <a:spcBef>
                <a:spcPts val="0"/>
              </a:spcBef>
              <a:spcAft>
                <a:spcPts val="0"/>
              </a:spcAft>
              <a:buFont typeface="Arial"/>
              <a:buChar char="•"/>
              <a:defRPr/>
            </a:pPr>
            <a:r>
              <a:rPr lang="en-US" dirty="0" smtClean="0">
                <a:ea typeface="+mn-ea"/>
                <a:cs typeface="+mn-cs"/>
              </a:rPr>
              <a:t>Extremely different varieties that are in the same species:  zucchinis and pumpkins Curcurbita pepo</a:t>
            </a:r>
          </a:p>
          <a:p>
            <a:pPr marL="241653" indent="-241653" eaLnBrk="1" fontAlgn="auto" hangingPunct="1">
              <a:spcBef>
                <a:spcPts val="0"/>
              </a:spcBef>
              <a:spcAft>
                <a:spcPts val="0"/>
              </a:spcAft>
              <a:buFont typeface="Arial"/>
              <a:buChar char="•"/>
              <a:defRPr/>
            </a:pPr>
            <a:r>
              <a:rPr lang="en-US" dirty="0" smtClean="0">
                <a:ea typeface="+mn-ea"/>
                <a:cs typeface="+mn-cs"/>
              </a:rPr>
              <a:t>If you are in proximity to a GMO variety of the same species</a:t>
            </a:r>
          </a:p>
          <a:p>
            <a:pPr marL="241653" indent="-241653" eaLnBrk="1" fontAlgn="auto" hangingPunct="1">
              <a:spcBef>
                <a:spcPts val="0"/>
              </a:spcBef>
              <a:spcAft>
                <a:spcPts val="0"/>
              </a:spcAft>
              <a:buFont typeface="Arial"/>
              <a:buChar char="•"/>
              <a:defRPr/>
            </a:pPr>
            <a:r>
              <a:rPr lang="en-US" dirty="0" smtClean="0">
                <a:ea typeface="+mn-ea"/>
                <a:cs typeface="+mn-cs"/>
              </a:rPr>
              <a:t>There are extremely high levels of pollinator activity in your area.</a:t>
            </a:r>
            <a:endParaRPr lang="en-US" dirty="0">
              <a:ea typeface="+mn-ea"/>
              <a:cs typeface="+mn-cs"/>
            </a:endParaRPr>
          </a:p>
        </p:txBody>
      </p:sp>
      <p:sp>
        <p:nvSpPr>
          <p:cNvPr id="10649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877B8122-87C6-4235-B15C-2723DB374AD4}" type="slidenum">
              <a:rPr lang="en-US">
                <a:ea typeface="ＭＳ Ｐゴシック" pitchFamily="-123" charset="-128"/>
                <a:cs typeface="ＭＳ Ｐゴシック" pitchFamily="-123" charset="-128"/>
              </a:rPr>
              <a:pPr fontAlgn="base">
                <a:spcBef>
                  <a:spcPct val="0"/>
                </a:spcBef>
                <a:spcAft>
                  <a:spcPct val="0"/>
                </a:spcAft>
                <a:defRPr/>
              </a:pPr>
              <a:t>38</a:t>
            </a:fld>
            <a:endParaRPr lang="en-US">
              <a:ea typeface="ＭＳ Ｐゴシック" pitchFamily="-123" charset="-128"/>
              <a:cs typeface="ＭＳ Ｐゴシック" pitchFamily="-123"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normAutofit lnSpcReduction="10000"/>
          </a:bodyPr>
          <a:lstStyle/>
          <a:p>
            <a:pPr eaLnBrk="1" hangingPunct="1">
              <a:spcBef>
                <a:spcPct val="0"/>
              </a:spcBef>
            </a:pPr>
            <a:r>
              <a:rPr lang="en-US" dirty="0" smtClean="0"/>
              <a:t>Point out that selecting and rouging are two sides of the same coin. </a:t>
            </a:r>
          </a:p>
          <a:p>
            <a:pPr eaLnBrk="1" hangingPunct="1">
              <a:spcBef>
                <a:spcPct val="0"/>
              </a:spcBef>
            </a:pPr>
            <a:r>
              <a:rPr lang="en-US" dirty="0" smtClean="0"/>
              <a:t>Also be sure to consider numbers lost to </a:t>
            </a:r>
            <a:r>
              <a:rPr lang="en-US" dirty="0" err="1" smtClean="0"/>
              <a:t>roguing</a:t>
            </a:r>
            <a:r>
              <a:rPr lang="en-US" dirty="0" smtClean="0"/>
              <a:t> when you plan population sizes of your crop.</a:t>
            </a:r>
          </a:p>
          <a:p>
            <a:pPr eaLnBrk="1" hangingPunct="1">
              <a:spcBef>
                <a:spcPct val="0"/>
              </a:spcBef>
            </a:pPr>
            <a:endParaRPr lang="en-US" dirty="0" smtClean="0"/>
          </a:p>
          <a:p>
            <a:pPr eaLnBrk="1" hangingPunct="1">
              <a:spcBef>
                <a:spcPct val="0"/>
              </a:spcBef>
            </a:pPr>
            <a:r>
              <a:rPr lang="en-US" dirty="0" smtClean="0"/>
              <a:t>DISCUSS how important it is to determine </a:t>
            </a:r>
            <a:r>
              <a:rPr lang="en-US" b="1" dirty="0" smtClean="0"/>
              <a:t>from the onset </a:t>
            </a:r>
            <a:r>
              <a:rPr lang="en-US" dirty="0" smtClean="0"/>
              <a:t>what factors you are selecting for in your crop.  This becomes the foundation for your process of selection and therefore the process of </a:t>
            </a:r>
            <a:r>
              <a:rPr lang="en-US" dirty="0" err="1" smtClean="0"/>
              <a:t>roguing</a:t>
            </a:r>
            <a:r>
              <a:rPr lang="en-US" dirty="0" smtClean="0"/>
              <a:t>.  </a:t>
            </a:r>
          </a:p>
          <a:p>
            <a:pPr eaLnBrk="1" hangingPunct="1">
              <a:spcBef>
                <a:spcPct val="0"/>
              </a:spcBef>
            </a:pPr>
            <a:r>
              <a:rPr lang="en-US" dirty="0" smtClean="0"/>
              <a:t>BRAINSTORM with participants some of the qualities of a crop that could be used as part of the selection process for your specific region.</a:t>
            </a:r>
          </a:p>
          <a:p>
            <a:pPr eaLnBrk="1" hangingPunct="1">
              <a:spcBef>
                <a:spcPct val="0"/>
              </a:spcBef>
            </a:pPr>
            <a:r>
              <a:rPr lang="en-US" dirty="0" smtClean="0"/>
              <a:t>SHARE your practice selection and the of marking plants that you intend to save.</a:t>
            </a:r>
          </a:p>
          <a:p>
            <a:pPr eaLnBrk="1" hangingPunct="1">
              <a:spcBef>
                <a:spcPct val="0"/>
              </a:spcBef>
            </a:pPr>
            <a:endParaRPr lang="en-US" b="1" dirty="0" smtClean="0"/>
          </a:p>
          <a:p>
            <a:pPr eaLnBrk="1" hangingPunct="1">
              <a:spcBef>
                <a:spcPct val="0"/>
              </a:spcBef>
            </a:pPr>
            <a:r>
              <a:rPr lang="en-US" dirty="0" smtClean="0"/>
              <a:t>Removing plants after they flower will still minimize genes contributed to the next generation by removing the female portion of the plants genetic contribution. If the species is </a:t>
            </a:r>
            <a:r>
              <a:rPr lang="en-US" dirty="0" err="1" smtClean="0"/>
              <a:t>outbreeding</a:t>
            </a:r>
            <a:r>
              <a:rPr lang="en-US" dirty="0" smtClean="0"/>
              <a:t>, it may have already contributed some male genes from pollen.</a:t>
            </a:r>
          </a:p>
          <a:p>
            <a:pPr eaLnBrk="1" hangingPunct="1">
              <a:spcBef>
                <a:spcPct val="0"/>
              </a:spcBef>
            </a:pPr>
            <a:endParaRPr lang="en-US" dirty="0" smtClean="0"/>
          </a:p>
          <a:p>
            <a:pPr eaLnBrk="1" hangingPunct="1">
              <a:spcBef>
                <a:spcPct val="0"/>
              </a:spcBef>
            </a:pPr>
            <a:r>
              <a:rPr lang="en-US" dirty="0" smtClean="0"/>
              <a:t>Take</a:t>
            </a:r>
            <a:r>
              <a:rPr lang="en-US" baseline="0" dirty="0" smtClean="0"/>
              <a:t> care not to over rogue and reduce your population size too much. You may also want to keep some variation in the population to keep a diversity of traits in the future population allowing further opportunities for selection. </a:t>
            </a:r>
            <a:endParaRPr lang="en-US" dirty="0" smtClean="0"/>
          </a:p>
          <a:p>
            <a:pPr eaLnBrk="1" hangingPunct="1">
              <a:spcBef>
                <a:spcPct val="0"/>
              </a:spcBef>
            </a:pPr>
            <a:endParaRPr lang="en-US" b="1" dirty="0" smtClean="0"/>
          </a:p>
          <a:p>
            <a:pPr eaLnBrk="1" hangingPunct="1">
              <a:spcBef>
                <a:spcPct val="0"/>
              </a:spcBef>
            </a:pPr>
            <a:r>
              <a:rPr lang="en-US" b="1" dirty="0" smtClean="0"/>
              <a:t>Journal question:</a:t>
            </a:r>
          </a:p>
          <a:p>
            <a:pPr eaLnBrk="1" hangingPunct="1">
              <a:spcBef>
                <a:spcPct val="0"/>
              </a:spcBef>
            </a:pPr>
            <a:r>
              <a:rPr lang="en-US" dirty="0" smtClean="0"/>
              <a:t>Select any vegetable crop that you might consider growing to seed.</a:t>
            </a:r>
          </a:p>
          <a:p>
            <a:pPr eaLnBrk="1" hangingPunct="1">
              <a:spcBef>
                <a:spcPct val="0"/>
              </a:spcBef>
            </a:pPr>
            <a:r>
              <a:rPr lang="en-US" dirty="0" smtClean="0"/>
              <a:t>You have planted 100 seeds and are observing them as they grow.</a:t>
            </a:r>
          </a:p>
          <a:p>
            <a:pPr eaLnBrk="1" hangingPunct="1">
              <a:spcBef>
                <a:spcPct val="0"/>
              </a:spcBef>
            </a:pPr>
            <a:r>
              <a:rPr lang="en-US" dirty="0" smtClean="0"/>
              <a:t>Describe the traits that you would like to see in that plant.</a:t>
            </a:r>
          </a:p>
          <a:p>
            <a:pPr eaLnBrk="1" hangingPunct="1">
              <a:spcBef>
                <a:spcPct val="0"/>
              </a:spcBef>
            </a:pPr>
            <a:r>
              <a:rPr lang="en-US" dirty="0" smtClean="0"/>
              <a:t>If  you are going to “save the best and eat the rest”, describe the ones you will eat and the ones you will save for seed.</a:t>
            </a:r>
          </a:p>
        </p:txBody>
      </p:sp>
      <p:sp>
        <p:nvSpPr>
          <p:cNvPr id="10854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1891B08F-C10F-40BE-A966-9507A67FE150}" type="slidenum">
              <a:rPr lang="en-US">
                <a:ea typeface="ＭＳ Ｐゴシック" pitchFamily="-123" charset="-128"/>
                <a:cs typeface="ＭＳ Ｐゴシック" pitchFamily="-123" charset="-128"/>
              </a:rPr>
              <a:pPr fontAlgn="base">
                <a:spcBef>
                  <a:spcPct val="0"/>
                </a:spcBef>
                <a:spcAft>
                  <a:spcPct val="0"/>
                </a:spcAft>
                <a:defRPr/>
              </a:pPr>
              <a:t>39</a:t>
            </a:fld>
            <a:endParaRPr lang="en-US">
              <a:ea typeface="ＭＳ Ｐゴシック" pitchFamily="-123" charset="-128"/>
              <a:cs typeface="ＭＳ Ｐゴシック" pitchFamily="-12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marL="241653" indent="-241653" eaLnBrk="1" hangingPunct="1">
              <a:spcBef>
                <a:spcPct val="0"/>
              </a:spcBef>
              <a:buFont typeface="Calibri" pitchFamily="-123" charset="0"/>
              <a:buAutoNum type="arabicPeriod"/>
            </a:pPr>
            <a:r>
              <a:rPr lang="en-US" dirty="0" smtClean="0"/>
              <a:t>Discuss these ideas and add any personal anecdotes </a:t>
            </a:r>
          </a:p>
          <a:p>
            <a:pPr marL="241653" indent="-241653" eaLnBrk="1" hangingPunct="1">
              <a:spcBef>
                <a:spcPct val="0"/>
              </a:spcBef>
              <a:buFont typeface="Calibri" pitchFamily="-123" charset="0"/>
              <a:buAutoNum type="arabicPeriod"/>
            </a:pPr>
            <a:r>
              <a:rPr lang="en-US" dirty="0" smtClean="0"/>
              <a:t>Invite group to add personal perspective</a:t>
            </a:r>
          </a:p>
          <a:p>
            <a:pPr marL="241653" indent="-241653" eaLnBrk="1" hangingPunct="1">
              <a:spcBef>
                <a:spcPct val="0"/>
              </a:spcBef>
              <a:buFont typeface="Calibri" pitchFamily="-123" charset="0"/>
              <a:buAutoNum type="arabicPeriod"/>
            </a:pPr>
            <a:r>
              <a:rPr lang="en-US" dirty="0" smtClean="0"/>
              <a:t>Explain the trainer of trainer model of teaching and how the last two concepts are being address by this training.</a:t>
            </a:r>
          </a:p>
        </p:txBody>
      </p:sp>
      <p:sp>
        <p:nvSpPr>
          <p:cNvPr id="3686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52E4609C-192B-4C93-A8A0-21C7CFDAB392}" type="slidenum">
              <a:rPr lang="en-US">
                <a:ea typeface="ＭＳ Ｐゴシック" pitchFamily="-123" charset="-128"/>
                <a:cs typeface="ＭＳ Ｐゴシック" pitchFamily="-123" charset="-128"/>
              </a:rPr>
              <a:pPr fontAlgn="base">
                <a:spcBef>
                  <a:spcPct val="0"/>
                </a:spcBef>
                <a:spcAft>
                  <a:spcPct val="0"/>
                </a:spcAft>
                <a:defRPr/>
              </a:pPr>
              <a:t>4</a:t>
            </a:fld>
            <a:endParaRPr lang="en-US">
              <a:ea typeface="ＭＳ Ｐゴシック" pitchFamily="-123" charset="-128"/>
              <a:cs typeface="ＭＳ Ｐゴシック" pitchFamily="-123"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b="1" smtClean="0"/>
              <a:t>Spacing requirements need to be stressed</a:t>
            </a:r>
            <a:r>
              <a:rPr lang="en-US" smtClean="0"/>
              <a:t>. Encourage people to let a few plants flower one year to see how big they get so they can plan for saving seed the next year. </a:t>
            </a:r>
          </a:p>
          <a:p>
            <a:pPr eaLnBrk="1" hangingPunct="1">
              <a:spcBef>
                <a:spcPct val="0"/>
              </a:spcBef>
            </a:pPr>
            <a:endParaRPr lang="en-US" smtClean="0"/>
          </a:p>
          <a:p>
            <a:pPr eaLnBrk="1" hangingPunct="1">
              <a:spcBef>
                <a:spcPct val="0"/>
              </a:spcBef>
            </a:pPr>
            <a:r>
              <a:rPr lang="en-US" smtClean="0"/>
              <a:t>Nitrogen- too little can stunt, too much can encourage vegetative growth rather than flowers and seeds.</a:t>
            </a:r>
          </a:p>
          <a:p>
            <a:pPr eaLnBrk="1" hangingPunct="1">
              <a:spcBef>
                <a:spcPct val="0"/>
              </a:spcBef>
            </a:pPr>
            <a:r>
              <a:rPr lang="en-US" smtClean="0"/>
              <a:t>Phosphorous is needed for the production of flowers and seed.</a:t>
            </a:r>
          </a:p>
          <a:p>
            <a:pPr eaLnBrk="1" hangingPunct="1">
              <a:spcBef>
                <a:spcPct val="0"/>
              </a:spcBef>
            </a:pPr>
            <a:r>
              <a:rPr lang="en-US" smtClean="0"/>
              <a:t>Staking…the above mentioned and onions and beets</a:t>
            </a:r>
          </a:p>
          <a:p>
            <a:pPr eaLnBrk="1" hangingPunct="1">
              <a:spcBef>
                <a:spcPct val="0"/>
              </a:spcBef>
            </a:pPr>
            <a:r>
              <a:rPr lang="en-US" smtClean="0"/>
              <a:t>Spacing – plants we don’t normally see in the seed stage might need more space </a:t>
            </a:r>
          </a:p>
          <a:p>
            <a:pPr eaLnBrk="1" hangingPunct="1">
              <a:spcBef>
                <a:spcPct val="0"/>
              </a:spcBef>
            </a:pPr>
            <a:endParaRPr lang="en-US" smtClean="0"/>
          </a:p>
        </p:txBody>
      </p:sp>
      <p:sp>
        <p:nvSpPr>
          <p:cNvPr id="11059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8693346C-7EDE-474D-8358-7C6C21A7FF60}" type="slidenum">
              <a:rPr lang="en-US">
                <a:ea typeface="ＭＳ Ｐゴシック" pitchFamily="-123" charset="-128"/>
                <a:cs typeface="ＭＳ Ｐゴシック" pitchFamily="-123" charset="-128"/>
              </a:rPr>
              <a:pPr fontAlgn="base">
                <a:spcBef>
                  <a:spcPct val="0"/>
                </a:spcBef>
                <a:spcAft>
                  <a:spcPct val="0"/>
                </a:spcAft>
                <a:defRPr/>
              </a:pPr>
              <a:t>40</a:t>
            </a:fld>
            <a:endParaRPr lang="en-US">
              <a:ea typeface="ＭＳ Ｐゴシック" pitchFamily="-123" charset="-128"/>
              <a:cs typeface="ＭＳ Ｐゴシック" pitchFamily="-123"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dirty="0" smtClean="0"/>
              <a:t>Module #5</a:t>
            </a:r>
          </a:p>
          <a:p>
            <a:pPr eaLnBrk="1" hangingPunct="1">
              <a:spcBef>
                <a:spcPct val="0"/>
              </a:spcBef>
            </a:pPr>
            <a:r>
              <a:rPr lang="en-US" dirty="0" smtClean="0"/>
              <a:t>Include demonstrations and guided practice with each of the techniques listed.</a:t>
            </a:r>
          </a:p>
          <a:p>
            <a:pPr eaLnBrk="1" hangingPunct="1">
              <a:spcBef>
                <a:spcPct val="0"/>
              </a:spcBef>
            </a:pPr>
            <a:endParaRPr lang="en-US" dirty="0" smtClean="0"/>
          </a:p>
          <a:p>
            <a:pPr eaLnBrk="1" hangingPunct="1">
              <a:spcBef>
                <a:spcPct val="0"/>
              </a:spcBef>
            </a:pPr>
            <a:r>
              <a:rPr lang="en-US" dirty="0" smtClean="0"/>
              <a:t>PLEASE</a:t>
            </a:r>
            <a:r>
              <a:rPr lang="en-US" baseline="0" dirty="0" smtClean="0"/>
              <a:t> NOTE: ALL PHOTOS AND IMAGES IN THIS POWER POINT ARE OWNED BY ORGANIC SEED ALLIANCE AND ONLY TO BE USED FOR TEACHING THIS SEED SAVING CLASS WITH THIS POWER POINT PRESENTATION. TO CONTACT OSA FOR MORE INFORAMATION PLEASE VISIT: </a:t>
            </a:r>
          </a:p>
          <a:p>
            <a:pPr eaLnBrk="1" hangingPunct="1">
              <a:spcBef>
                <a:spcPct val="0"/>
              </a:spcBef>
            </a:pPr>
            <a:r>
              <a:rPr lang="en-US" baseline="0" dirty="0" smtClean="0"/>
              <a:t>WWW.SEEDALLIANCE.ORG</a:t>
            </a:r>
            <a:endParaRPr lang="en-US" dirty="0" smtClean="0"/>
          </a:p>
          <a:p>
            <a:pPr eaLnBrk="1" hangingPunct="1">
              <a:spcBef>
                <a:spcPct val="0"/>
              </a:spcBef>
            </a:pPr>
            <a:endParaRPr lang="en-US" dirty="0" smtClean="0"/>
          </a:p>
        </p:txBody>
      </p:sp>
      <p:sp>
        <p:nvSpPr>
          <p:cNvPr id="11264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2A502202-81F9-4495-A75E-FE71F0F502DD}" type="slidenum">
              <a:rPr lang="en-US">
                <a:ea typeface="ＭＳ Ｐゴシック" pitchFamily="-123" charset="-128"/>
                <a:cs typeface="ＭＳ Ｐゴシック" pitchFamily="-123" charset="-128"/>
              </a:rPr>
              <a:pPr fontAlgn="base">
                <a:spcBef>
                  <a:spcPct val="0"/>
                </a:spcBef>
                <a:spcAft>
                  <a:spcPct val="0"/>
                </a:spcAft>
                <a:defRPr/>
              </a:pPr>
              <a:t>41</a:t>
            </a:fld>
            <a:endParaRPr lang="en-US">
              <a:ea typeface="ＭＳ Ｐゴシック" pitchFamily="-123" charset="-128"/>
              <a:cs typeface="ＭＳ Ｐゴシック" pitchFamily="-123"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How you harvest and dry the seed depends upon whether the crop is dry seeded or wet seeded.</a:t>
            </a:r>
          </a:p>
          <a:p>
            <a:pPr eaLnBrk="1" hangingPunct="1">
              <a:spcBef>
                <a:spcPct val="0"/>
              </a:spcBef>
            </a:pPr>
            <a:endParaRPr lang="en-US" smtClean="0"/>
          </a:p>
        </p:txBody>
      </p:sp>
      <p:sp>
        <p:nvSpPr>
          <p:cNvPr id="11469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4715B13F-07C2-4DC1-ABF9-FC14BAD61759}" type="slidenum">
              <a:rPr lang="en-US">
                <a:ea typeface="ＭＳ Ｐゴシック" pitchFamily="-123" charset="-128"/>
                <a:cs typeface="ＭＳ Ｐゴシック" pitchFamily="-123" charset="-128"/>
              </a:rPr>
              <a:pPr fontAlgn="base">
                <a:spcBef>
                  <a:spcPct val="0"/>
                </a:spcBef>
                <a:spcAft>
                  <a:spcPct val="0"/>
                </a:spcAft>
                <a:defRPr/>
              </a:pPr>
              <a:t>42</a:t>
            </a:fld>
            <a:endParaRPr lang="en-US">
              <a:ea typeface="ＭＳ Ｐゴシック" pitchFamily="-123" charset="-128"/>
              <a:cs typeface="ＭＳ Ｐゴシック" pitchFamily="-123"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Reference and discuss dry seeded crop maturity  page 11, column 2  OSA guide “Do I have mature seed”.  Discuss.</a:t>
            </a:r>
          </a:p>
        </p:txBody>
      </p:sp>
      <p:sp>
        <p:nvSpPr>
          <p:cNvPr id="11673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0BEAD51C-F9F8-4597-A538-BB244AD827FA}" type="slidenum">
              <a:rPr lang="en-US">
                <a:ea typeface="ＭＳ Ｐゴシック" pitchFamily="-123" charset="-128"/>
                <a:cs typeface="ＭＳ Ｐゴシック" pitchFamily="-123" charset="-128"/>
              </a:rPr>
              <a:pPr fontAlgn="base">
                <a:spcBef>
                  <a:spcPct val="0"/>
                </a:spcBef>
                <a:spcAft>
                  <a:spcPct val="0"/>
                </a:spcAft>
                <a:defRPr/>
              </a:pPr>
              <a:t>43</a:t>
            </a:fld>
            <a:endParaRPr lang="en-US">
              <a:ea typeface="ＭＳ Ｐゴシック" pitchFamily="-123" charset="-128"/>
              <a:cs typeface="ＭＳ Ｐゴシック" pitchFamily="-123"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For many types of winter squash the seed quality and germination percentage of the seed will increase if the seed is left in the fruit for two to three months.</a:t>
            </a:r>
          </a:p>
        </p:txBody>
      </p:sp>
      <p:sp>
        <p:nvSpPr>
          <p:cNvPr id="11878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468CABC6-F806-4A49-83EC-91AEF704AC46}" type="slidenum">
              <a:rPr lang="en-US">
                <a:ea typeface="ＭＳ Ｐゴシック" pitchFamily="-123" charset="-128"/>
                <a:cs typeface="ＭＳ Ｐゴシック" pitchFamily="-123" charset="-128"/>
              </a:rPr>
              <a:pPr fontAlgn="base">
                <a:spcBef>
                  <a:spcPct val="0"/>
                </a:spcBef>
                <a:spcAft>
                  <a:spcPct val="0"/>
                </a:spcAft>
                <a:defRPr/>
              </a:pPr>
              <a:t>44</a:t>
            </a:fld>
            <a:endParaRPr lang="en-US">
              <a:ea typeface="ＭＳ Ｐゴシック" pitchFamily="-123" charset="-128"/>
              <a:cs typeface="ＭＳ Ｐゴシック" pitchFamily="-123"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lnSpc>
                <a:spcPct val="117000"/>
              </a:lnSpc>
              <a:spcBef>
                <a:spcPts val="1982"/>
              </a:spcBef>
              <a:buClr>
                <a:srgbClr val="008000"/>
              </a:buClr>
            </a:pPr>
            <a:endParaRPr lang="en-GB" dirty="0" smtClean="0">
              <a:solidFill>
                <a:srgbClr val="008000"/>
              </a:solidFill>
              <a:latin typeface="Arial" pitchFamily="-123" charset="0"/>
            </a:endParaRPr>
          </a:p>
          <a:p>
            <a:pPr eaLnBrk="1" hangingPunct="1">
              <a:lnSpc>
                <a:spcPct val="117000"/>
              </a:lnSpc>
              <a:spcBef>
                <a:spcPts val="1850"/>
              </a:spcBef>
              <a:buClr>
                <a:srgbClr val="008000"/>
              </a:buClr>
            </a:pPr>
            <a:r>
              <a:rPr lang="en-GB" dirty="0" smtClean="0">
                <a:latin typeface="Helvetica Neue" pitchFamily="-123" charset="0"/>
              </a:rPr>
              <a:t>Biennial crops bear seed in the second season following a cold period (</a:t>
            </a:r>
            <a:r>
              <a:rPr lang="en-GB" dirty="0" err="1" smtClean="0">
                <a:latin typeface="Helvetica Neue" pitchFamily="-123" charset="0"/>
              </a:rPr>
              <a:t>vernalization</a:t>
            </a:r>
            <a:r>
              <a:rPr lang="en-GB" dirty="0" smtClean="0">
                <a:latin typeface="Helvetica Neue" pitchFamily="-123" charset="0"/>
              </a:rPr>
              <a:t>…approx. 8 </a:t>
            </a:r>
            <a:r>
              <a:rPr lang="en-US" dirty="0" smtClean="0">
                <a:latin typeface="Helvetica Neue" pitchFamily="-123" charset="0"/>
              </a:rPr>
              <a:t>–</a:t>
            </a:r>
            <a:r>
              <a:rPr lang="en-GB" dirty="0" smtClean="0">
                <a:latin typeface="Helvetica Neue" pitchFamily="-123" charset="0"/>
              </a:rPr>
              <a:t> 10 wks @ &lt; 50</a:t>
            </a:r>
            <a:r>
              <a:rPr lang="en-GB" dirty="0" smtClean="0">
                <a:latin typeface="Helvetica Neue" pitchFamily="-123" charset="0"/>
                <a:ea typeface="Arial" pitchFamily="-123" charset="0"/>
                <a:cs typeface="Arial" pitchFamily="-123" charset="0"/>
              </a:rPr>
              <a:t>°F /10°C</a:t>
            </a:r>
            <a:r>
              <a:rPr lang="en-GB" dirty="0" smtClean="0">
                <a:latin typeface="Helvetica Neue" pitchFamily="-123" charset="0"/>
              </a:rPr>
              <a:t>).  Therefore, these crops must </a:t>
            </a:r>
            <a:r>
              <a:rPr lang="en-GB" dirty="0" err="1" smtClean="0">
                <a:latin typeface="Helvetica Neue" pitchFamily="-123" charset="0"/>
              </a:rPr>
              <a:t>overwinter</a:t>
            </a:r>
            <a:r>
              <a:rPr lang="en-GB" dirty="0" smtClean="0">
                <a:latin typeface="Helvetica Neue" pitchFamily="-123" charset="0"/>
              </a:rPr>
              <a:t> before producing flowers and seed the following year. </a:t>
            </a:r>
          </a:p>
          <a:p>
            <a:pPr eaLnBrk="1" hangingPunct="1">
              <a:lnSpc>
                <a:spcPct val="117000"/>
              </a:lnSpc>
              <a:spcBef>
                <a:spcPts val="1850"/>
              </a:spcBef>
              <a:buClr>
                <a:srgbClr val="008000"/>
              </a:buClr>
            </a:pPr>
            <a:endParaRPr lang="en-GB" dirty="0" smtClean="0">
              <a:latin typeface="Helvetica Neue" pitchFamily="-123" charset="0"/>
            </a:endParaRPr>
          </a:p>
          <a:p>
            <a:pPr eaLnBrk="1" hangingPunct="1">
              <a:lnSpc>
                <a:spcPct val="117000"/>
              </a:lnSpc>
              <a:spcBef>
                <a:spcPts val="1850"/>
              </a:spcBef>
              <a:buClr>
                <a:srgbClr val="008000"/>
              </a:buClr>
            </a:pPr>
            <a:r>
              <a:rPr lang="en-US" b="1" dirty="0" smtClean="0"/>
              <a:t>Introduce the term </a:t>
            </a:r>
            <a:r>
              <a:rPr lang="en-US" dirty="0" err="1" smtClean="0"/>
              <a:t>Steckling</a:t>
            </a:r>
            <a:r>
              <a:rPr lang="en-US" dirty="0" smtClean="0"/>
              <a:t>: The trimmed root of a biennial crop like carrots, beets, or parsnips that are prepared for replanting using the root-to-seed method.</a:t>
            </a:r>
          </a:p>
          <a:p>
            <a:pPr eaLnBrk="1" hangingPunct="1">
              <a:lnSpc>
                <a:spcPct val="117000"/>
              </a:lnSpc>
              <a:spcBef>
                <a:spcPts val="1850"/>
              </a:spcBef>
              <a:buClr>
                <a:srgbClr val="008000"/>
              </a:buClr>
            </a:pPr>
            <a:r>
              <a:rPr lang="en-GB" dirty="0" smtClean="0">
                <a:latin typeface="Helvetica Neue" pitchFamily="-123" charset="0"/>
              </a:rPr>
              <a:t> </a:t>
            </a:r>
          </a:p>
        </p:txBody>
      </p:sp>
      <p:sp>
        <p:nvSpPr>
          <p:cNvPr id="12083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7FE6131C-3B1C-4D85-9281-172CE5A092DC}" type="slidenum">
              <a:rPr lang="en-US">
                <a:ea typeface="ＭＳ Ｐゴシック" pitchFamily="-123" charset="-128"/>
                <a:cs typeface="ＭＳ Ｐゴシック" pitchFamily="-123" charset="-128"/>
              </a:rPr>
              <a:pPr fontAlgn="base">
                <a:spcBef>
                  <a:spcPct val="0"/>
                </a:spcBef>
                <a:spcAft>
                  <a:spcPct val="0"/>
                </a:spcAft>
                <a:defRPr/>
              </a:pPr>
              <a:t>45</a:t>
            </a:fld>
            <a:endParaRPr lang="en-US">
              <a:ea typeface="ＭＳ Ｐゴシック" pitchFamily="-123" charset="-128"/>
              <a:cs typeface="ＭＳ Ｐゴシック" pitchFamily="-123"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marL="181240" indent="-181240" eaLnBrk="1" hangingPunct="1">
              <a:lnSpc>
                <a:spcPct val="117000"/>
              </a:lnSpc>
              <a:spcBef>
                <a:spcPts val="1850"/>
              </a:spcBef>
              <a:buClr>
                <a:srgbClr val="008000"/>
              </a:buClr>
              <a:buFontTx/>
              <a:buChar char="•"/>
            </a:pPr>
            <a:r>
              <a:rPr lang="en-GB" dirty="0" smtClean="0">
                <a:latin typeface="Helvetica Neue" pitchFamily="-123" charset="0"/>
              </a:rPr>
              <a:t>If you live in an area with cold or mild winters, often plants can be left in the ground with tops trimmed back and covered with a proper mulch.  </a:t>
            </a:r>
          </a:p>
          <a:p>
            <a:pPr marL="181240" indent="-181240" eaLnBrk="1" hangingPunct="1">
              <a:lnSpc>
                <a:spcPct val="117000"/>
              </a:lnSpc>
              <a:spcBef>
                <a:spcPts val="1850"/>
              </a:spcBef>
              <a:buClr>
                <a:srgbClr val="008000"/>
              </a:buClr>
              <a:buFontTx/>
              <a:buChar char="•"/>
            </a:pPr>
            <a:r>
              <a:rPr lang="en-GB" dirty="0" smtClean="0">
                <a:latin typeface="Helvetica Neue" pitchFamily="-123" charset="0"/>
              </a:rPr>
              <a:t>If you live in a colder climate, these crops are usually dug up, stored in a cool location and replanted in the spring.  When you dig these first-year roots (</a:t>
            </a:r>
            <a:r>
              <a:rPr lang="en-GB" dirty="0" err="1" smtClean="0">
                <a:latin typeface="Helvetica Neue" pitchFamily="-123" charset="0"/>
              </a:rPr>
              <a:t>stecklings</a:t>
            </a:r>
            <a:r>
              <a:rPr lang="en-GB" dirty="0" smtClean="0">
                <a:latin typeface="Helvetica Neue" pitchFamily="-123" charset="0"/>
              </a:rPr>
              <a:t>) select your roots for the desired traits, remove the excessive tops but leave the crowns, and store them for overwintering in a root cellar.  Moist sand is a good medium for </a:t>
            </a:r>
            <a:r>
              <a:rPr lang="en-GB" dirty="0" err="1" smtClean="0">
                <a:latin typeface="Helvetica Neue" pitchFamily="-123" charset="0"/>
              </a:rPr>
              <a:t>stecklings</a:t>
            </a:r>
            <a:r>
              <a:rPr lang="en-GB" dirty="0" smtClean="0">
                <a:latin typeface="Helvetica Neue" pitchFamily="-123" charset="0"/>
              </a:rPr>
              <a:t> of root crops like carrots, beets and parsnips.</a:t>
            </a:r>
          </a:p>
          <a:p>
            <a:pPr marL="181240" indent="-181240" eaLnBrk="1" hangingPunct="1">
              <a:lnSpc>
                <a:spcPct val="117000"/>
              </a:lnSpc>
              <a:spcBef>
                <a:spcPts val="1850"/>
              </a:spcBef>
              <a:buClr>
                <a:srgbClr val="008000"/>
              </a:buClr>
              <a:buFontTx/>
              <a:buChar char="•"/>
            </a:pPr>
            <a:endParaRPr lang="en-GB" dirty="0" smtClean="0">
              <a:latin typeface="Helvetica Neue" pitchFamily="-123" charset="0"/>
            </a:endParaRPr>
          </a:p>
        </p:txBody>
      </p:sp>
      <p:sp>
        <p:nvSpPr>
          <p:cNvPr id="12288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E10797E6-E12C-4711-9805-CBD95D76B11B}" type="slidenum">
              <a:rPr lang="en-US">
                <a:ea typeface="ＭＳ Ｐゴシック" pitchFamily="-123" charset="-128"/>
                <a:cs typeface="ＭＳ Ｐゴシック" pitchFamily="-123" charset="-128"/>
              </a:rPr>
              <a:pPr fontAlgn="base">
                <a:spcBef>
                  <a:spcPct val="0"/>
                </a:spcBef>
                <a:spcAft>
                  <a:spcPct val="0"/>
                </a:spcAft>
                <a:defRPr/>
              </a:pPr>
              <a:t>46</a:t>
            </a:fld>
            <a:endParaRPr lang="en-US">
              <a:ea typeface="ＭＳ Ｐゴシック" pitchFamily="-123" charset="-128"/>
              <a:cs typeface="ＭＳ Ｐゴシック" pitchFamily="-123"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dirty="0" smtClean="0"/>
              <a:t>Root Selection:</a:t>
            </a:r>
            <a:r>
              <a:rPr lang="en-US" baseline="0" dirty="0" smtClean="0"/>
              <a:t> “</a:t>
            </a:r>
            <a:r>
              <a:rPr lang="en-US" dirty="0" smtClean="0"/>
              <a:t>Replant the best, eat the rest”</a:t>
            </a:r>
          </a:p>
          <a:p>
            <a:pPr eaLnBrk="1" hangingPunct="1">
              <a:spcBef>
                <a:spcPct val="0"/>
              </a:spcBef>
            </a:pPr>
            <a:endParaRPr lang="en-US" dirty="0" smtClean="0"/>
          </a:p>
          <a:p>
            <a:pPr defTabSz="966612" eaLnBrk="1" hangingPunct="1">
              <a:spcBef>
                <a:spcPct val="0"/>
              </a:spcBef>
              <a:defRPr/>
            </a:pPr>
            <a:r>
              <a:rPr lang="en-GB" dirty="0" smtClean="0">
                <a:latin typeface="Helvetica Neue" pitchFamily="-123" charset="0"/>
              </a:rPr>
              <a:t>Brainstorm desired traits with participants – root shape, stem attachment</a:t>
            </a:r>
            <a:r>
              <a:rPr lang="en-GB" baseline="0" dirty="0" smtClean="0">
                <a:latin typeface="Helvetica Neue" pitchFamily="-123" charset="0"/>
              </a:rPr>
              <a:t> at </a:t>
            </a:r>
            <a:r>
              <a:rPr lang="en-GB" dirty="0" smtClean="0">
                <a:latin typeface="Helvetica Neue" pitchFamily="-123" charset="0"/>
              </a:rPr>
              <a:t>crown , root</a:t>
            </a:r>
            <a:r>
              <a:rPr lang="en-GB" baseline="0" dirty="0" smtClean="0">
                <a:latin typeface="Helvetica Neue" pitchFamily="-123" charset="0"/>
              </a:rPr>
              <a:t> smoothness, absence of pest and disease, uniformity, etc.</a:t>
            </a:r>
            <a:endParaRPr lang="en-GB" dirty="0" smtClean="0">
              <a:latin typeface="Helvetica Neue" pitchFamily="-123" charset="0"/>
            </a:endParaRPr>
          </a:p>
          <a:p>
            <a:pPr eaLnBrk="1" hangingPunct="1">
              <a:spcBef>
                <a:spcPct val="0"/>
              </a:spcBef>
            </a:pPr>
            <a:endParaRPr lang="en-US" dirty="0" smtClean="0"/>
          </a:p>
        </p:txBody>
      </p:sp>
      <p:sp>
        <p:nvSpPr>
          <p:cNvPr id="12493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6CFECFAB-73A9-418E-AE31-CE57753B76BA}" type="slidenum">
              <a:rPr lang="en-US">
                <a:ea typeface="ＭＳ Ｐゴシック" pitchFamily="-123" charset="-128"/>
                <a:cs typeface="ＭＳ Ｐゴシック" pitchFamily="-123" charset="-128"/>
              </a:rPr>
              <a:pPr fontAlgn="base">
                <a:spcBef>
                  <a:spcPct val="0"/>
                </a:spcBef>
                <a:spcAft>
                  <a:spcPct val="0"/>
                </a:spcAft>
                <a:defRPr/>
              </a:pPr>
              <a:t>47</a:t>
            </a:fld>
            <a:endParaRPr lang="en-US">
              <a:ea typeface="ＭＳ Ｐゴシック" pitchFamily="-123" charset="-128"/>
              <a:cs typeface="ＭＳ Ｐゴシック" pitchFamily="-123"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dirty="0" smtClean="0"/>
              <a:t>Roots</a:t>
            </a:r>
            <a:r>
              <a:rPr lang="en-US" baseline="0" dirty="0" smtClean="0"/>
              <a:t> may be stored overwinter in a cold room, such as a root cellar if you live in an area with prohibitively cold winters. Remember, the crown of the root must live through the winter and resume growth in the spring. In general, parsnips are more cold hardy than carrots and beets, but if you have hard freezes, you may need to bring roots in to cold storage in the fall. </a:t>
            </a:r>
          </a:p>
          <a:p>
            <a:pPr eaLnBrk="1" hangingPunct="1">
              <a:spcBef>
                <a:spcPct val="0"/>
              </a:spcBef>
            </a:pPr>
            <a:endParaRPr lang="en-US" baseline="0" dirty="0" smtClean="0"/>
          </a:p>
          <a:p>
            <a:pPr eaLnBrk="1" hangingPunct="1">
              <a:spcBef>
                <a:spcPct val="0"/>
              </a:spcBef>
            </a:pPr>
            <a:r>
              <a:rPr lang="en-US" baseline="0" dirty="0" smtClean="0"/>
              <a:t>When roots are replanted trim any dead portions of foliage prior to planting. </a:t>
            </a:r>
            <a:endParaRPr lang="en-US" dirty="0"/>
          </a:p>
        </p:txBody>
      </p:sp>
      <p:sp>
        <p:nvSpPr>
          <p:cNvPr id="12697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696868C5-5F38-4FB7-AACD-DF4439EF16E6}" type="slidenum">
              <a:rPr lang="en-US">
                <a:ea typeface="ＭＳ Ｐゴシック" pitchFamily="-123" charset="-128"/>
                <a:cs typeface="ＭＳ Ｐゴシック" pitchFamily="-123" charset="-128"/>
              </a:rPr>
              <a:pPr fontAlgn="base">
                <a:spcBef>
                  <a:spcPct val="0"/>
                </a:spcBef>
                <a:spcAft>
                  <a:spcPct val="0"/>
                </a:spcAft>
                <a:defRPr/>
              </a:pPr>
              <a:t>48</a:t>
            </a:fld>
            <a:endParaRPr lang="en-US">
              <a:ea typeface="ＭＳ Ｐゴシック" pitchFamily="-123" charset="-128"/>
              <a:cs typeface="ＭＳ Ｐゴシック" pitchFamily="-123"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endParaRPr lang="en-US"/>
          </a:p>
        </p:txBody>
      </p:sp>
      <p:sp>
        <p:nvSpPr>
          <p:cNvPr id="12902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561D34C8-0FC3-45FD-91F2-702CB949E2DE}" type="slidenum">
              <a:rPr lang="en-US">
                <a:ea typeface="ＭＳ Ｐゴシック" pitchFamily="-123" charset="-128"/>
                <a:cs typeface="ＭＳ Ｐゴシック" pitchFamily="-123" charset="-128"/>
              </a:rPr>
              <a:pPr fontAlgn="base">
                <a:spcBef>
                  <a:spcPct val="0"/>
                </a:spcBef>
                <a:spcAft>
                  <a:spcPct val="0"/>
                </a:spcAft>
                <a:defRPr/>
              </a:pPr>
              <a:t>49</a:t>
            </a:fld>
            <a:endParaRPr lang="en-US">
              <a:ea typeface="ＭＳ Ｐゴシック" pitchFamily="-123" charset="-128"/>
              <a:cs typeface="ＭＳ Ｐゴシック" pitchFamily="-12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Tell participants that at the end of the class we will return to these questions.</a:t>
            </a:r>
          </a:p>
        </p:txBody>
      </p:sp>
      <p:sp>
        <p:nvSpPr>
          <p:cNvPr id="3891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B0C0590F-F8A9-4B81-B005-CE5F7C65BB48}" type="slidenum">
              <a:rPr lang="en-US">
                <a:ea typeface="ＭＳ Ｐゴシック" pitchFamily="-123" charset="-128"/>
                <a:cs typeface="ＭＳ Ｐゴシック" pitchFamily="-123" charset="-128"/>
              </a:rPr>
              <a:pPr fontAlgn="base">
                <a:spcBef>
                  <a:spcPct val="0"/>
                </a:spcBef>
                <a:spcAft>
                  <a:spcPct val="0"/>
                </a:spcAft>
                <a:defRPr/>
              </a:pPr>
              <a:t>5</a:t>
            </a:fld>
            <a:endParaRPr lang="en-US">
              <a:ea typeface="ＭＳ Ｐゴシック" pitchFamily="-123" charset="-128"/>
              <a:cs typeface="ＭＳ Ｐゴシック" pitchFamily="-123"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Harvested and dried like other dry seeded crops</a:t>
            </a:r>
          </a:p>
        </p:txBody>
      </p:sp>
      <p:sp>
        <p:nvSpPr>
          <p:cNvPr id="13107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C1E48C82-2D3D-4437-A4C4-C61AFCB6A72A}" type="slidenum">
              <a:rPr lang="en-US">
                <a:ea typeface="ＭＳ Ｐゴシック" pitchFamily="-123" charset="-128"/>
                <a:cs typeface="ＭＳ Ｐゴシック" pitchFamily="-123" charset="-128"/>
              </a:rPr>
              <a:pPr fontAlgn="base">
                <a:spcBef>
                  <a:spcPct val="0"/>
                </a:spcBef>
                <a:spcAft>
                  <a:spcPct val="0"/>
                </a:spcAft>
                <a:defRPr/>
              </a:pPr>
              <a:t>50</a:t>
            </a:fld>
            <a:endParaRPr lang="en-US">
              <a:ea typeface="ＭＳ Ｐゴシック" pitchFamily="-123" charset="-128"/>
              <a:cs typeface="ＭＳ Ｐゴシック" pitchFamily="-123"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dirty="0" smtClean="0"/>
              <a:t>The goal is to time the harvest of seed for maximum viability.  Sometimes the perfect “ripeness” for eating (as in these peas) is not the perfect “ripeness” for seed</a:t>
            </a:r>
            <a:r>
              <a:rPr lang="en-US" baseline="0" dirty="0" smtClean="0"/>
              <a:t> saving</a:t>
            </a:r>
            <a:r>
              <a:rPr lang="en-US" dirty="0" smtClean="0"/>
              <a:t>.  It is a balancing act.  Harvesting too early can result in the embryo inside the seed not having the time needed to mature. Harvesting too late can result in loosing seed to predators, shattering or fungus and rot.  </a:t>
            </a:r>
          </a:p>
          <a:p>
            <a:pPr eaLnBrk="1" hangingPunct="1">
              <a:spcBef>
                <a:spcPct val="0"/>
              </a:spcBef>
            </a:pPr>
            <a:endParaRPr lang="en-US" dirty="0" smtClean="0"/>
          </a:p>
          <a:p>
            <a:pPr eaLnBrk="1" hangingPunct="1">
              <a:spcBef>
                <a:spcPct val="0"/>
              </a:spcBef>
            </a:pPr>
            <a:r>
              <a:rPr lang="en-US" b="1" dirty="0" smtClean="0"/>
              <a:t>Signs</a:t>
            </a:r>
            <a:r>
              <a:rPr lang="en-US" b="1" baseline="0" dirty="0" smtClean="0"/>
              <a:t> of seed maturity: </a:t>
            </a:r>
          </a:p>
          <a:p>
            <a:pPr eaLnBrk="1" hangingPunct="1">
              <a:spcBef>
                <a:spcPct val="0"/>
              </a:spcBef>
            </a:pPr>
            <a:endParaRPr lang="en-US" dirty="0" smtClean="0"/>
          </a:p>
          <a:p>
            <a:pPr eaLnBrk="1" hangingPunct="1">
              <a:spcBef>
                <a:spcPct val="0"/>
              </a:spcBef>
            </a:pPr>
            <a:r>
              <a:rPr lang="en-US" dirty="0" smtClean="0"/>
              <a:t>Brown, dry stems below the attachment</a:t>
            </a:r>
            <a:r>
              <a:rPr lang="en-US" baseline="0" dirty="0" smtClean="0"/>
              <a:t> of the seed head is a good sign of full maturity and readiness for harvest. </a:t>
            </a:r>
          </a:p>
          <a:p>
            <a:pPr eaLnBrk="1" hangingPunct="1">
              <a:spcBef>
                <a:spcPct val="0"/>
              </a:spcBef>
            </a:pPr>
            <a:endParaRPr lang="en-US" baseline="0" dirty="0" smtClean="0"/>
          </a:p>
          <a:p>
            <a:pPr eaLnBrk="1" hangingPunct="1">
              <a:spcBef>
                <a:spcPct val="0"/>
              </a:spcBef>
            </a:pPr>
            <a:r>
              <a:rPr lang="en-US" baseline="0" dirty="0" smtClean="0"/>
              <a:t>Seed will begin to shatter when fully mature, watching for early signs of shattering is a good indicator that some seed is ready for harvest. </a:t>
            </a:r>
          </a:p>
          <a:p>
            <a:pPr eaLnBrk="1" hangingPunct="1">
              <a:spcBef>
                <a:spcPct val="0"/>
              </a:spcBef>
            </a:pPr>
            <a:endParaRPr lang="en-US" baseline="0" dirty="0" smtClean="0"/>
          </a:p>
          <a:p>
            <a:pPr eaLnBrk="1" hangingPunct="1">
              <a:spcBef>
                <a:spcPct val="0"/>
              </a:spcBef>
            </a:pPr>
            <a:r>
              <a:rPr lang="en-US" baseline="0" dirty="0" smtClean="0"/>
              <a:t>Examine the seed closely. Does it have a full embryo? Is it dry? Does it look like seed you would find in a seed packet? </a:t>
            </a:r>
            <a:endParaRPr lang="en-US" dirty="0" smtClean="0"/>
          </a:p>
          <a:p>
            <a:pPr eaLnBrk="1" hangingPunct="1">
              <a:spcBef>
                <a:spcPct val="0"/>
              </a:spcBef>
            </a:pPr>
            <a:endParaRPr lang="en-US" dirty="0" smtClean="0"/>
          </a:p>
          <a:p>
            <a:pPr eaLnBrk="1" hangingPunct="1">
              <a:spcBef>
                <a:spcPct val="0"/>
              </a:spcBef>
            </a:pPr>
            <a:r>
              <a:rPr lang="en-US" dirty="0" smtClean="0"/>
              <a:t>Most dry</a:t>
            </a:r>
            <a:r>
              <a:rPr lang="en-US" baseline="0" dirty="0" smtClean="0"/>
              <a:t> seeded crops ripen sequentially from oldest to newest flowers. The optimum time for harvest is generally when some of the first seed to ripen is beginning to shatter, or fully matured. The newer flowers will likely still have some un-mature seed, but if you are harvesting the entire plant then you will need to gauge the optimum timing, which varies from crop to crop. For example, lettuce seed is generally optimum when approximately 70% of the plant is covered in the white </a:t>
            </a:r>
            <a:r>
              <a:rPr lang="en-US" baseline="0" dirty="0" err="1" smtClean="0"/>
              <a:t>papus</a:t>
            </a:r>
            <a:r>
              <a:rPr lang="en-US" baseline="0" dirty="0" smtClean="0"/>
              <a:t> (fluff). </a:t>
            </a:r>
          </a:p>
          <a:p>
            <a:pPr eaLnBrk="1" hangingPunct="1">
              <a:spcBef>
                <a:spcPct val="0"/>
              </a:spcBef>
            </a:pPr>
            <a:endParaRPr lang="en-US" baseline="0" dirty="0" smtClean="0"/>
          </a:p>
          <a:p>
            <a:pPr eaLnBrk="1" hangingPunct="1">
              <a:spcBef>
                <a:spcPct val="0"/>
              </a:spcBef>
            </a:pPr>
            <a:endParaRPr lang="en-US" dirty="0" smtClean="0"/>
          </a:p>
        </p:txBody>
      </p:sp>
      <p:sp>
        <p:nvSpPr>
          <p:cNvPr id="13312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1649DF68-A5A8-4C42-BB9A-FE8BB3E2F939}" type="slidenum">
              <a:rPr lang="en-US">
                <a:ea typeface="ＭＳ Ｐゴシック" pitchFamily="-123" charset="-128"/>
                <a:cs typeface="ＭＳ Ｐゴシック" pitchFamily="-123" charset="-128"/>
              </a:rPr>
              <a:pPr fontAlgn="base">
                <a:spcBef>
                  <a:spcPct val="0"/>
                </a:spcBef>
                <a:spcAft>
                  <a:spcPct val="0"/>
                </a:spcAft>
                <a:defRPr/>
              </a:pPr>
              <a:t>51</a:t>
            </a:fld>
            <a:endParaRPr lang="en-US">
              <a:ea typeface="ＭＳ Ｐゴシック" pitchFamily="-123" charset="-128"/>
              <a:cs typeface="ＭＳ Ｐゴシック" pitchFamily="-123"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41653" indent="-241653" eaLnBrk="1" fontAlgn="auto" hangingPunct="1">
              <a:spcBef>
                <a:spcPts val="0"/>
              </a:spcBef>
              <a:spcAft>
                <a:spcPts val="0"/>
              </a:spcAft>
              <a:buFontTx/>
              <a:buAutoNum type="arabicPeriod"/>
              <a:defRPr/>
            </a:pPr>
            <a:r>
              <a:rPr lang="en-US" dirty="0" smtClean="0">
                <a:ea typeface="+mn-ea"/>
                <a:cs typeface="+mn-cs"/>
              </a:rPr>
              <a:t>DISCUSS the importance of collecting information about your seed.  Keeping good records is the foundation of good seed saving. Refer to crop specific recommendations in the OSA seed saving guide. </a:t>
            </a:r>
          </a:p>
          <a:p>
            <a:pPr marL="241653" indent="-241653" eaLnBrk="1" fontAlgn="auto" hangingPunct="1">
              <a:spcBef>
                <a:spcPts val="0"/>
              </a:spcBef>
              <a:spcAft>
                <a:spcPts val="0"/>
              </a:spcAft>
              <a:buFontTx/>
              <a:buAutoNum type="arabicPeriod"/>
              <a:defRPr/>
            </a:pPr>
            <a:endParaRPr lang="en-US" dirty="0" smtClean="0">
              <a:ea typeface="+mn-ea"/>
              <a:cs typeface="+mn-cs"/>
            </a:endParaRPr>
          </a:p>
          <a:p>
            <a:pPr marL="241653" indent="-241653" eaLnBrk="1" fontAlgn="auto" hangingPunct="1">
              <a:spcBef>
                <a:spcPts val="0"/>
              </a:spcBef>
              <a:spcAft>
                <a:spcPts val="0"/>
              </a:spcAft>
              <a:buFontTx/>
              <a:buAutoNum type="arabicPeriod"/>
              <a:defRPr/>
            </a:pPr>
            <a:r>
              <a:rPr lang="en-US" dirty="0" smtClean="0">
                <a:ea typeface="+mn-ea"/>
                <a:cs typeface="+mn-cs"/>
              </a:rPr>
              <a:t>BRAINSTORM a list with participants of the important information to record about your seed</a:t>
            </a:r>
            <a:r>
              <a:rPr lang="en-US" baseline="0" dirty="0" smtClean="0">
                <a:ea typeface="+mn-ea"/>
                <a:cs typeface="+mn-cs"/>
              </a:rPr>
              <a:t> at harvest. The list might </a:t>
            </a:r>
            <a:r>
              <a:rPr lang="en-US" dirty="0" smtClean="0">
                <a:ea typeface="+mn-ea"/>
                <a:cs typeface="+mn-cs"/>
              </a:rPr>
              <a:t>include, common and Latin name, dates of planting, year seed was produced, population size, isolation distances, dates of plant maturity (vegetative, flowering, seed set) list of selection criteria and what off types were rogued, date of seed harvest, </a:t>
            </a:r>
          </a:p>
          <a:p>
            <a:pPr eaLnBrk="1" fontAlgn="auto" hangingPunct="1">
              <a:spcBef>
                <a:spcPts val="0"/>
              </a:spcBef>
              <a:spcAft>
                <a:spcPts val="0"/>
              </a:spcAft>
              <a:defRPr/>
            </a:pPr>
            <a:endParaRPr lang="en-US" dirty="0" smtClean="0">
              <a:ea typeface="+mn-ea"/>
              <a:cs typeface="+mn-cs"/>
            </a:endParaRPr>
          </a:p>
        </p:txBody>
      </p:sp>
      <p:sp>
        <p:nvSpPr>
          <p:cNvPr id="13517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4393D3FE-357F-48EB-92CC-C1881447EAC5}" type="slidenum">
              <a:rPr lang="en-US">
                <a:ea typeface="ＭＳ Ｐゴシック" pitchFamily="-123" charset="-128"/>
                <a:cs typeface="ＭＳ Ｐゴシック" pitchFamily="-123" charset="-128"/>
              </a:rPr>
              <a:pPr fontAlgn="base">
                <a:spcBef>
                  <a:spcPct val="0"/>
                </a:spcBef>
                <a:spcAft>
                  <a:spcPct val="0"/>
                </a:spcAft>
                <a:defRPr/>
              </a:pPr>
              <a:t>52</a:t>
            </a:fld>
            <a:endParaRPr lang="en-US">
              <a:ea typeface="ＭＳ Ｐゴシック" pitchFamily="-123" charset="-128"/>
              <a:cs typeface="ＭＳ Ｐゴシック" pitchFamily="-123"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endParaRPr lang="en-US"/>
          </a:p>
        </p:txBody>
      </p:sp>
      <p:sp>
        <p:nvSpPr>
          <p:cNvPr id="13721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F68D06D9-5B39-42CD-A217-D1587024B776}" type="slidenum">
              <a:rPr lang="en-US">
                <a:ea typeface="ＭＳ Ｐゴシック" pitchFamily="-123" charset="-128"/>
                <a:cs typeface="ＭＳ Ｐゴシック" pitchFamily="-123" charset="-128"/>
              </a:rPr>
              <a:pPr fontAlgn="base">
                <a:spcBef>
                  <a:spcPct val="0"/>
                </a:spcBef>
                <a:spcAft>
                  <a:spcPct val="0"/>
                </a:spcAft>
                <a:defRPr/>
              </a:pPr>
              <a:t>53</a:t>
            </a:fld>
            <a:endParaRPr lang="en-US">
              <a:ea typeface="ＭＳ Ｐゴシック" pitchFamily="-123" charset="-128"/>
              <a:cs typeface="ＭＳ Ｐゴシック" pitchFamily="-123"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buClr>
                <a:schemeClr val="tx1"/>
              </a:buClr>
              <a:defRPr/>
            </a:pPr>
            <a:r>
              <a:rPr lang="en-US" dirty="0" smtClean="0">
                <a:ea typeface="+mn-ea"/>
                <a:cs typeface="+mn-cs"/>
              </a:rPr>
              <a:t>Dry seeded plants can be effectively dried in windrows.</a:t>
            </a:r>
          </a:p>
          <a:p>
            <a:pPr marL="362480" indent="-362480" eaLnBrk="1" fontAlgn="auto" hangingPunct="1">
              <a:spcBef>
                <a:spcPts val="0"/>
              </a:spcBef>
              <a:spcAft>
                <a:spcPts val="0"/>
              </a:spcAft>
              <a:buClr>
                <a:schemeClr val="tx1"/>
              </a:buClr>
              <a:buFont typeface="Arial"/>
              <a:buChar char="•"/>
              <a:defRPr/>
            </a:pPr>
            <a:r>
              <a:rPr lang="en-GB" dirty="0" smtClean="0">
                <a:ea typeface="ＭＳ Ｐゴシック" charset="0"/>
                <a:cs typeface="ＭＳ Ｐゴシック" charset="0"/>
              </a:rPr>
              <a:t>Place in rows on fabric</a:t>
            </a:r>
            <a:r>
              <a:rPr lang="en-GB" baseline="0" dirty="0" smtClean="0">
                <a:ea typeface="ＭＳ Ｐゴシック" charset="0"/>
                <a:cs typeface="ＭＳ Ｐゴシック" charset="0"/>
              </a:rPr>
              <a:t> or </a:t>
            </a:r>
            <a:r>
              <a:rPr lang="en-GB" dirty="0" smtClean="0">
                <a:ea typeface="ＭＳ Ｐゴシック" charset="0"/>
                <a:cs typeface="ＭＳ Ｐゴシック" charset="0"/>
              </a:rPr>
              <a:t>tarp.  Do not stack. </a:t>
            </a:r>
            <a:r>
              <a:rPr lang="en-GB" dirty="0" err="1" smtClean="0">
                <a:ea typeface="ＭＳ Ｐゴシック" charset="0"/>
                <a:cs typeface="ＭＳ Ｐゴシック" charset="0"/>
              </a:rPr>
              <a:t>Geotextile</a:t>
            </a:r>
            <a:r>
              <a:rPr lang="en-GB" dirty="0" smtClean="0">
                <a:ea typeface="ＭＳ Ｐゴシック" charset="0"/>
                <a:cs typeface="ＭＳ Ｐゴシック" charset="0"/>
              </a:rPr>
              <a:t> fabric</a:t>
            </a:r>
            <a:r>
              <a:rPr lang="en-GB" baseline="0" dirty="0" smtClean="0">
                <a:ea typeface="ＭＳ Ｐゴシック" charset="0"/>
                <a:cs typeface="ＭＳ Ｐゴシック" charset="0"/>
              </a:rPr>
              <a:t> or </a:t>
            </a:r>
            <a:r>
              <a:rPr lang="en-GB" baseline="0" dirty="0" err="1" smtClean="0">
                <a:ea typeface="ＭＳ Ｐゴシック" charset="0"/>
                <a:cs typeface="ＭＳ Ｐゴシック" charset="0"/>
              </a:rPr>
              <a:t>remay</a:t>
            </a:r>
            <a:r>
              <a:rPr lang="en-GB" baseline="0" dirty="0" smtClean="0">
                <a:ea typeface="ＭＳ Ｐゴシック" charset="0"/>
                <a:cs typeface="ＭＳ Ｐゴシック" charset="0"/>
              </a:rPr>
              <a:t> is preferred to a tarp because it can drain moisture and breath. Available from landscaping supply stores. </a:t>
            </a:r>
            <a:endParaRPr lang="en-GB" dirty="0" smtClean="0">
              <a:ea typeface="ＭＳ Ｐゴシック" charset="0"/>
              <a:cs typeface="ＭＳ Ｐゴシック" charset="0"/>
            </a:endParaRPr>
          </a:p>
          <a:p>
            <a:pPr marL="362480" indent="-362480" eaLnBrk="1" fontAlgn="auto" hangingPunct="1">
              <a:spcBef>
                <a:spcPts val="0"/>
              </a:spcBef>
              <a:spcAft>
                <a:spcPts val="0"/>
              </a:spcAft>
              <a:buClr>
                <a:schemeClr val="tx1"/>
              </a:buClr>
              <a:buFont typeface="Arial"/>
              <a:buChar char="•"/>
              <a:defRPr/>
            </a:pPr>
            <a:r>
              <a:rPr lang="en-GB" dirty="0" smtClean="0">
                <a:ea typeface="ＭＳ Ｐゴシック" charset="0"/>
                <a:cs typeface="ＭＳ Ｐゴシック" charset="0"/>
              </a:rPr>
              <a:t>If porous groundcover then crop can tolerate some precipitation</a:t>
            </a:r>
          </a:p>
          <a:p>
            <a:pPr marL="362480" indent="-362480" eaLnBrk="1" fontAlgn="auto" hangingPunct="1">
              <a:spcBef>
                <a:spcPts val="0"/>
              </a:spcBef>
              <a:spcAft>
                <a:spcPts val="0"/>
              </a:spcAft>
              <a:buClr>
                <a:schemeClr val="tx1"/>
              </a:buClr>
              <a:buFont typeface="Arial"/>
              <a:buChar char="•"/>
              <a:defRPr/>
            </a:pPr>
            <a:r>
              <a:rPr lang="en-GB" dirty="0" smtClean="0">
                <a:ea typeface="ＭＳ Ｐゴシック" charset="0"/>
                <a:cs typeface="ＭＳ Ｐゴシック" charset="0"/>
              </a:rPr>
              <a:t>Be sure to turn the crop</a:t>
            </a:r>
          </a:p>
          <a:p>
            <a:pPr marL="362480" indent="-362480" eaLnBrk="1" fontAlgn="auto" hangingPunct="1">
              <a:spcBef>
                <a:spcPts val="0"/>
              </a:spcBef>
              <a:spcAft>
                <a:spcPts val="0"/>
              </a:spcAft>
              <a:buClr>
                <a:schemeClr val="tx1"/>
              </a:buClr>
              <a:buFont typeface="Arial"/>
              <a:buChar char="•"/>
              <a:defRPr/>
            </a:pPr>
            <a:r>
              <a:rPr lang="en-GB" dirty="0" smtClean="0">
                <a:ea typeface="ＭＳ Ｐゴシック" charset="0"/>
                <a:cs typeface="ＭＳ Ｐゴシック" charset="0"/>
              </a:rPr>
              <a:t>Allow to fully dry, this will help separate the seed from the plant material.</a:t>
            </a:r>
          </a:p>
          <a:p>
            <a:pPr eaLnBrk="1" fontAlgn="auto" hangingPunct="1">
              <a:spcBef>
                <a:spcPts val="0"/>
              </a:spcBef>
              <a:spcAft>
                <a:spcPts val="0"/>
              </a:spcAft>
              <a:defRPr/>
            </a:pPr>
            <a:endParaRPr lang="en-US" dirty="0">
              <a:ea typeface="+mn-ea"/>
              <a:cs typeface="+mn-cs"/>
            </a:endParaRPr>
          </a:p>
        </p:txBody>
      </p:sp>
      <p:sp>
        <p:nvSpPr>
          <p:cNvPr id="13926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C4C478BE-C5F8-4D1A-B154-D73C70CD2248}" type="slidenum">
              <a:rPr lang="en-US">
                <a:ea typeface="ＭＳ Ｐゴシック" pitchFamily="-123" charset="-128"/>
                <a:cs typeface="ＭＳ Ｐゴシック" pitchFamily="-123" charset="-128"/>
              </a:rPr>
              <a:pPr fontAlgn="base">
                <a:spcBef>
                  <a:spcPct val="0"/>
                </a:spcBef>
                <a:spcAft>
                  <a:spcPct val="0"/>
                </a:spcAft>
                <a:defRPr/>
              </a:pPr>
              <a:t>54</a:t>
            </a:fld>
            <a:endParaRPr lang="en-US">
              <a:ea typeface="ＭＳ Ｐゴシック" pitchFamily="-123" charset="-128"/>
              <a:cs typeface="ＭＳ Ｐゴシック" pitchFamily="-123"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lnSpc>
                <a:spcPct val="117000"/>
              </a:lnSpc>
              <a:spcBef>
                <a:spcPts val="1586"/>
              </a:spcBef>
            </a:pPr>
            <a:r>
              <a:rPr lang="en-GB" dirty="0" smtClean="0">
                <a:latin typeface="Helvetica Neue" pitchFamily="-123" charset="0"/>
              </a:rPr>
              <a:t>Another effective method is dying on tables in hoop house. </a:t>
            </a:r>
            <a:r>
              <a:rPr lang="en-US" dirty="0" smtClean="0"/>
              <a:t>This drying technique is used for members of the carrot, lettuce, </a:t>
            </a:r>
            <a:r>
              <a:rPr lang="en-US" dirty="0" err="1" smtClean="0"/>
              <a:t>brassica</a:t>
            </a:r>
            <a:r>
              <a:rPr lang="en-US" dirty="0" smtClean="0"/>
              <a:t>, grains, onion, families.</a:t>
            </a:r>
            <a:endParaRPr lang="en-GB" dirty="0" smtClean="0">
              <a:latin typeface="Helvetica Neue" pitchFamily="-123" charset="0"/>
            </a:endParaRPr>
          </a:p>
          <a:p>
            <a:pPr eaLnBrk="1" hangingPunct="1">
              <a:lnSpc>
                <a:spcPct val="117000"/>
              </a:lnSpc>
              <a:spcBef>
                <a:spcPts val="1586"/>
              </a:spcBef>
              <a:buFont typeface="Comic Sans MS" pitchFamily="-123" charset="0"/>
              <a:buChar char="•"/>
            </a:pPr>
            <a:r>
              <a:rPr lang="en-GB" dirty="0" smtClean="0">
                <a:latin typeface="Helvetica Neue" pitchFamily="-123" charset="0"/>
              </a:rPr>
              <a:t>Completes maturity</a:t>
            </a:r>
          </a:p>
          <a:p>
            <a:pPr eaLnBrk="1" hangingPunct="1">
              <a:lnSpc>
                <a:spcPct val="117000"/>
              </a:lnSpc>
              <a:spcBef>
                <a:spcPts val="1586"/>
              </a:spcBef>
              <a:buFont typeface="Comic Sans MS" pitchFamily="-123" charset="0"/>
              <a:buChar char="•"/>
            </a:pPr>
            <a:r>
              <a:rPr lang="en-GB" dirty="0" smtClean="0">
                <a:latin typeface="Helvetica Neue" pitchFamily="-123" charset="0"/>
              </a:rPr>
              <a:t>Dries plant material for separation</a:t>
            </a:r>
          </a:p>
          <a:p>
            <a:pPr eaLnBrk="1" hangingPunct="1">
              <a:lnSpc>
                <a:spcPct val="117000"/>
              </a:lnSpc>
              <a:spcBef>
                <a:spcPts val="1586"/>
              </a:spcBef>
              <a:buFont typeface="Comic Sans MS" pitchFamily="-123" charset="0"/>
              <a:buChar char="•"/>
            </a:pPr>
            <a:r>
              <a:rPr lang="en-GB" dirty="0" smtClean="0">
                <a:latin typeface="Helvetica Neue" pitchFamily="-123" charset="0"/>
              </a:rPr>
              <a:t>Preserves seed</a:t>
            </a:r>
          </a:p>
          <a:p>
            <a:pPr eaLnBrk="1" hangingPunct="1">
              <a:lnSpc>
                <a:spcPct val="117000"/>
              </a:lnSpc>
              <a:spcBef>
                <a:spcPts val="1586"/>
              </a:spcBef>
              <a:buFont typeface="Comic Sans MS" pitchFamily="-123" charset="0"/>
              <a:buChar char="•"/>
            </a:pPr>
            <a:r>
              <a:rPr lang="en-GB" dirty="0" smtClean="0">
                <a:latin typeface="Helvetica Neue" pitchFamily="-123" charset="0"/>
              </a:rPr>
              <a:t>Techniques: breathable cloth, table, screens, turning, fans, heat</a:t>
            </a:r>
            <a:endParaRPr lang="en-US" dirty="0" smtClean="0">
              <a:solidFill>
                <a:srgbClr val="008000"/>
              </a:solidFill>
              <a:latin typeface="Arial" pitchFamily="-123" charset="0"/>
            </a:endParaRPr>
          </a:p>
        </p:txBody>
      </p:sp>
      <p:sp>
        <p:nvSpPr>
          <p:cNvPr id="14131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44AC72C3-8A03-4306-8DF6-D0900C8E000A}" type="slidenum">
              <a:rPr lang="en-US">
                <a:ea typeface="ＭＳ Ｐゴシック" pitchFamily="-123" charset="-128"/>
                <a:cs typeface="ＭＳ Ｐゴシック" pitchFamily="-123" charset="-128"/>
              </a:rPr>
              <a:pPr fontAlgn="base">
                <a:spcBef>
                  <a:spcPct val="0"/>
                </a:spcBef>
                <a:spcAft>
                  <a:spcPct val="0"/>
                </a:spcAft>
                <a:defRPr/>
              </a:pPr>
              <a:t>55</a:t>
            </a:fld>
            <a:endParaRPr lang="en-US">
              <a:ea typeface="ＭＳ Ｐゴシック" pitchFamily="-123" charset="-128"/>
              <a:cs typeface="ＭＳ Ｐゴシック" pitchFamily="-123"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dirty="0" smtClean="0"/>
              <a:t>Optimum ripeness for maximum viability is often different than optimum ripeness for eating.</a:t>
            </a:r>
          </a:p>
          <a:p>
            <a:pPr eaLnBrk="1" hangingPunct="1">
              <a:spcBef>
                <a:spcPct val="0"/>
              </a:spcBef>
            </a:pPr>
            <a:endParaRPr lang="en-US" dirty="0" smtClean="0"/>
          </a:p>
          <a:p>
            <a:pPr eaLnBrk="1" hangingPunct="1">
              <a:spcBef>
                <a:spcPct val="0"/>
              </a:spcBef>
            </a:pPr>
            <a:r>
              <a:rPr lang="en-US" dirty="0" smtClean="0"/>
              <a:t>Signs</a:t>
            </a:r>
            <a:r>
              <a:rPr lang="en-US" baseline="0" dirty="0" smtClean="0"/>
              <a:t> of maturity vary by crop, but here are a few guidelines: </a:t>
            </a:r>
          </a:p>
          <a:p>
            <a:pPr eaLnBrk="1" hangingPunct="1">
              <a:spcBef>
                <a:spcPct val="0"/>
              </a:spcBef>
            </a:pPr>
            <a:endParaRPr lang="en-US" baseline="0" dirty="0" smtClean="0"/>
          </a:p>
          <a:p>
            <a:pPr eaLnBrk="1" hangingPunct="1">
              <a:spcBef>
                <a:spcPct val="0"/>
              </a:spcBef>
            </a:pPr>
            <a:r>
              <a:rPr lang="en-US" baseline="0" dirty="0" smtClean="0"/>
              <a:t>Tomatoes – slightly more ripe than eating stage, when the skin begins to pull slightly</a:t>
            </a:r>
          </a:p>
          <a:p>
            <a:pPr eaLnBrk="1" hangingPunct="1">
              <a:spcBef>
                <a:spcPct val="0"/>
              </a:spcBef>
            </a:pPr>
            <a:r>
              <a:rPr lang="en-US" baseline="0" dirty="0" smtClean="0"/>
              <a:t>Zucchini and Cucumbers – full size, turning yellow on bottom, or fully yellow in cucumbers</a:t>
            </a:r>
          </a:p>
          <a:p>
            <a:pPr eaLnBrk="1" hangingPunct="1">
              <a:spcBef>
                <a:spcPct val="0"/>
              </a:spcBef>
            </a:pPr>
            <a:r>
              <a:rPr lang="en-US" baseline="0" dirty="0" smtClean="0"/>
              <a:t>Winter squash – edible maturity</a:t>
            </a:r>
            <a:endParaRPr lang="en-US" dirty="0" smtClean="0"/>
          </a:p>
        </p:txBody>
      </p:sp>
      <p:sp>
        <p:nvSpPr>
          <p:cNvPr id="14336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C9D25F83-ED36-440F-98C7-6D9154DCCAF3}" type="slidenum">
              <a:rPr lang="en-US">
                <a:ea typeface="ＭＳ Ｐゴシック" pitchFamily="-123" charset="-128"/>
                <a:cs typeface="ＭＳ Ｐゴシック" pitchFamily="-123" charset="-128"/>
              </a:rPr>
              <a:pPr fontAlgn="base">
                <a:spcBef>
                  <a:spcPct val="0"/>
                </a:spcBef>
                <a:spcAft>
                  <a:spcPct val="0"/>
                </a:spcAft>
                <a:defRPr/>
              </a:pPr>
              <a:t>56</a:t>
            </a:fld>
            <a:endParaRPr lang="en-US">
              <a:ea typeface="ＭＳ Ｐゴシック" pitchFamily="-123" charset="-128"/>
              <a:cs typeface="ＭＳ Ｐゴシック" pitchFamily="-123"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dirty="0" smtClean="0"/>
              <a:t>For example, tomato seeds germinate better if the fruit is partially rotted before seed drying.</a:t>
            </a:r>
          </a:p>
          <a:p>
            <a:pPr eaLnBrk="1" hangingPunct="1">
              <a:spcBef>
                <a:spcPct val="0"/>
              </a:spcBef>
            </a:pPr>
            <a:endParaRPr lang="en-US" dirty="0" smtClean="0"/>
          </a:p>
          <a:p>
            <a:pPr eaLnBrk="1" hangingPunct="1">
              <a:spcBef>
                <a:spcPct val="0"/>
              </a:spcBef>
            </a:pPr>
            <a:r>
              <a:rPr lang="en-US" dirty="0" smtClean="0"/>
              <a:t>Tomatoes</a:t>
            </a:r>
            <a:r>
              <a:rPr lang="en-US" baseline="0" dirty="0" smtClean="0"/>
              <a:t> and peppers benefit greatly from fermentation</a:t>
            </a:r>
          </a:p>
          <a:p>
            <a:pPr eaLnBrk="1" hangingPunct="1">
              <a:spcBef>
                <a:spcPct val="0"/>
              </a:spcBef>
            </a:pPr>
            <a:endParaRPr lang="en-US" baseline="0" dirty="0" smtClean="0"/>
          </a:p>
          <a:p>
            <a:pPr eaLnBrk="1" hangingPunct="1">
              <a:spcBef>
                <a:spcPct val="0"/>
              </a:spcBef>
            </a:pPr>
            <a:r>
              <a:rPr lang="en-US" baseline="0" dirty="0" smtClean="0"/>
              <a:t>Cucurbits do not require fermentation, but seed will come clean more easily with a fermentation</a:t>
            </a:r>
          </a:p>
        </p:txBody>
      </p:sp>
      <p:sp>
        <p:nvSpPr>
          <p:cNvPr id="14541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64DA428A-1BF9-44BB-87F9-5617533F1E93}" type="slidenum">
              <a:rPr lang="en-US">
                <a:ea typeface="ＭＳ Ｐゴシック" pitchFamily="-123" charset="-128"/>
                <a:cs typeface="ＭＳ Ｐゴシック" pitchFamily="-123" charset="-128"/>
              </a:rPr>
              <a:pPr fontAlgn="base">
                <a:spcBef>
                  <a:spcPct val="0"/>
                </a:spcBef>
                <a:spcAft>
                  <a:spcPct val="0"/>
                </a:spcAft>
                <a:defRPr/>
              </a:pPr>
              <a:t>57</a:t>
            </a:fld>
            <a:endParaRPr lang="en-US">
              <a:ea typeface="ＭＳ Ｐゴシック" pitchFamily="-123" charset="-128"/>
              <a:cs typeface="ＭＳ Ｐゴシック" pitchFamily="-123"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dirty="0" smtClean="0"/>
              <a:t>Do</a:t>
            </a:r>
            <a:r>
              <a:rPr lang="en-US" baseline="0" dirty="0" smtClean="0"/>
              <a:t> not add </a:t>
            </a:r>
            <a:r>
              <a:rPr lang="en-US" dirty="0" smtClean="0"/>
              <a:t>water to the fruit</a:t>
            </a:r>
            <a:r>
              <a:rPr lang="en-US" baseline="0" dirty="0" smtClean="0"/>
              <a:t> slurry</a:t>
            </a:r>
            <a:r>
              <a:rPr lang="en-US" dirty="0" smtClean="0"/>
              <a:t>. It decreases the concentration of sugars and slows the process, which can lead to premature germination and/or disease problems.</a:t>
            </a:r>
          </a:p>
          <a:p>
            <a:pPr eaLnBrk="1" hangingPunct="1">
              <a:spcBef>
                <a:spcPct val="0"/>
              </a:spcBef>
            </a:pPr>
            <a:r>
              <a:rPr lang="en-US" dirty="0" smtClean="0"/>
              <a:t>Fermentation also makes seed cleaning easier by loosening the pulpy residue clinging to the seed.  In addition, it removes a germination inhibiting gel from the seed.</a:t>
            </a:r>
          </a:p>
          <a:p>
            <a:pPr eaLnBrk="1" hangingPunct="1">
              <a:spcBef>
                <a:spcPct val="0"/>
              </a:spcBef>
            </a:pPr>
            <a:endParaRPr lang="en-US" dirty="0" smtClean="0"/>
          </a:p>
          <a:p>
            <a:pPr eaLnBrk="1" hangingPunct="1">
              <a:spcBef>
                <a:spcPct val="0"/>
              </a:spcBef>
            </a:pPr>
            <a:r>
              <a:rPr lang="en-US" dirty="0" smtClean="0"/>
              <a:t> </a:t>
            </a:r>
          </a:p>
        </p:txBody>
      </p:sp>
      <p:sp>
        <p:nvSpPr>
          <p:cNvPr id="14745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C57E462E-1BE1-4F94-9416-9CB9132B1392}" type="slidenum">
              <a:rPr lang="en-US">
                <a:ea typeface="ＭＳ Ｐゴシック" pitchFamily="-123" charset="-128"/>
                <a:cs typeface="ＭＳ Ｐゴシック" pitchFamily="-123" charset="-128"/>
              </a:rPr>
              <a:pPr fontAlgn="base">
                <a:spcBef>
                  <a:spcPct val="0"/>
                </a:spcBef>
                <a:spcAft>
                  <a:spcPct val="0"/>
                </a:spcAft>
                <a:defRPr/>
              </a:pPr>
              <a:t>58</a:t>
            </a:fld>
            <a:endParaRPr lang="en-US">
              <a:ea typeface="ＭＳ Ｐゴシック" pitchFamily="-123" charset="-128"/>
              <a:cs typeface="ＭＳ Ｐゴシック" pitchFamily="-123"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lnSpc>
                <a:spcPct val="117000"/>
              </a:lnSpc>
              <a:spcBef>
                <a:spcPts val="2114"/>
              </a:spcBef>
              <a:buFont typeface="Comic Sans MS" pitchFamily="-123" charset="0"/>
              <a:buChar char="•"/>
            </a:pPr>
            <a:r>
              <a:rPr lang="en-GB" dirty="0" smtClean="0">
                <a:latin typeface="Helvetica Neue" pitchFamily="-123" charset="0"/>
              </a:rPr>
              <a:t>Dry immediately!</a:t>
            </a:r>
          </a:p>
          <a:p>
            <a:pPr eaLnBrk="1" hangingPunct="1">
              <a:lnSpc>
                <a:spcPct val="117000"/>
              </a:lnSpc>
              <a:spcBef>
                <a:spcPts val="2114"/>
              </a:spcBef>
              <a:buFont typeface="Comic Sans MS" pitchFamily="-123" charset="0"/>
              <a:buChar char="•"/>
            </a:pPr>
            <a:r>
              <a:rPr lang="en-GB" dirty="0" smtClean="0">
                <a:latin typeface="Helvetica Neue" pitchFamily="-123" charset="0"/>
              </a:rPr>
              <a:t>Spread thin on screen if possible</a:t>
            </a:r>
          </a:p>
          <a:p>
            <a:pPr eaLnBrk="1" hangingPunct="1">
              <a:lnSpc>
                <a:spcPct val="117000"/>
              </a:lnSpc>
              <a:spcBef>
                <a:spcPts val="2114"/>
              </a:spcBef>
              <a:buFont typeface="Comic Sans MS" pitchFamily="-123" charset="0"/>
              <a:buChar char="•"/>
            </a:pPr>
            <a:r>
              <a:rPr lang="en-GB" dirty="0" smtClean="0">
                <a:latin typeface="Helvetica Neue" pitchFamily="-123" charset="0"/>
              </a:rPr>
              <a:t>Provide good air circulation</a:t>
            </a:r>
          </a:p>
          <a:p>
            <a:pPr eaLnBrk="1" hangingPunct="1">
              <a:lnSpc>
                <a:spcPct val="117000"/>
              </a:lnSpc>
              <a:spcBef>
                <a:spcPts val="2114"/>
              </a:spcBef>
              <a:buFont typeface="Comic Sans MS" pitchFamily="-123" charset="0"/>
              <a:buChar char="•"/>
            </a:pPr>
            <a:r>
              <a:rPr lang="en-GB" dirty="0" smtClean="0">
                <a:latin typeface="Helvetica Neue" pitchFamily="-123" charset="0"/>
              </a:rPr>
              <a:t>Stir seeds on screen often</a:t>
            </a:r>
          </a:p>
          <a:p>
            <a:pPr eaLnBrk="1" hangingPunct="1">
              <a:lnSpc>
                <a:spcPct val="117000"/>
              </a:lnSpc>
              <a:spcBef>
                <a:spcPts val="2114"/>
              </a:spcBef>
            </a:pPr>
            <a:endParaRPr lang="en-US" dirty="0" smtClean="0">
              <a:solidFill>
                <a:srgbClr val="008000"/>
              </a:solidFill>
              <a:latin typeface="Arial" pitchFamily="-123" charset="0"/>
            </a:endParaRPr>
          </a:p>
          <a:p>
            <a:pPr eaLnBrk="1" hangingPunct="1">
              <a:spcBef>
                <a:spcPct val="0"/>
              </a:spcBef>
            </a:pPr>
            <a:r>
              <a:rPr lang="en-US" dirty="0" smtClean="0"/>
              <a:t>The two crops that experts agree should be fermented are tomatoes and cucumber.</a:t>
            </a:r>
          </a:p>
          <a:p>
            <a:pPr eaLnBrk="1" hangingPunct="1">
              <a:spcBef>
                <a:spcPct val="0"/>
              </a:spcBef>
            </a:pPr>
            <a:r>
              <a:rPr lang="en-US" dirty="0" smtClean="0"/>
              <a:t>Squash can be rinsed and dried without fermentation.</a:t>
            </a:r>
          </a:p>
          <a:p>
            <a:pPr eaLnBrk="1" hangingPunct="1">
              <a:spcBef>
                <a:spcPct val="0"/>
              </a:spcBef>
            </a:pPr>
            <a:r>
              <a:rPr lang="en-US" dirty="0" smtClean="0"/>
              <a:t>Other wet seeded crops can be fermented briefly (1-2 days) to soften the pulp and make cleaning easier.</a:t>
            </a:r>
          </a:p>
          <a:p>
            <a:pPr eaLnBrk="1" hangingPunct="1">
              <a:spcBef>
                <a:spcPct val="0"/>
              </a:spcBef>
            </a:pPr>
            <a:endParaRPr lang="en-US" dirty="0"/>
          </a:p>
        </p:txBody>
      </p:sp>
      <p:sp>
        <p:nvSpPr>
          <p:cNvPr id="14950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221B2127-F5C8-48EC-AAE0-88AE0BF274E2}" type="slidenum">
              <a:rPr lang="en-US">
                <a:ea typeface="ＭＳ Ｐゴシック" pitchFamily="-123" charset="-128"/>
                <a:cs typeface="ＭＳ Ｐゴシック" pitchFamily="-123" charset="-128"/>
              </a:rPr>
              <a:pPr fontAlgn="base">
                <a:spcBef>
                  <a:spcPct val="0"/>
                </a:spcBef>
                <a:spcAft>
                  <a:spcPct val="0"/>
                </a:spcAft>
                <a:defRPr/>
              </a:pPr>
              <a:t>59</a:t>
            </a:fld>
            <a:endParaRPr lang="en-US">
              <a:ea typeface="ＭＳ Ｐゴシック" pitchFamily="-123" charset="-128"/>
              <a:cs typeface="ＭＳ Ｐゴシック" pitchFamily="-12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cs typeface="+mn-cs"/>
              </a:rPr>
              <a:t>Share agenda</a:t>
            </a:r>
          </a:p>
          <a:p>
            <a:pPr eaLnBrk="1" fontAlgn="auto" hangingPunct="1">
              <a:spcBef>
                <a:spcPts val="0"/>
              </a:spcBef>
              <a:spcAft>
                <a:spcPts val="0"/>
              </a:spcAft>
              <a:defRPr/>
            </a:pPr>
            <a:r>
              <a:rPr lang="en-US" dirty="0" smtClean="0">
                <a:ea typeface="+mn-ea"/>
                <a:cs typeface="+mn-cs"/>
              </a:rPr>
              <a:t>Explain the three part approach to each module:</a:t>
            </a:r>
          </a:p>
          <a:p>
            <a:pPr marL="241653" indent="-241653" eaLnBrk="1" fontAlgn="auto" hangingPunct="1">
              <a:spcBef>
                <a:spcPts val="0"/>
              </a:spcBef>
              <a:spcAft>
                <a:spcPts val="0"/>
              </a:spcAft>
              <a:buFontTx/>
              <a:buAutoNum type="arabicPeriod"/>
              <a:defRPr/>
            </a:pPr>
            <a:r>
              <a:rPr lang="en-US" dirty="0" smtClean="0">
                <a:ea typeface="+mn-ea"/>
                <a:cs typeface="+mn-cs"/>
              </a:rPr>
              <a:t>Introduction of the concepts</a:t>
            </a:r>
          </a:p>
          <a:p>
            <a:pPr marL="241653" indent="-241653" eaLnBrk="1" fontAlgn="auto" hangingPunct="1">
              <a:spcBef>
                <a:spcPts val="0"/>
              </a:spcBef>
              <a:spcAft>
                <a:spcPts val="0"/>
              </a:spcAft>
              <a:buFontTx/>
              <a:buAutoNum type="arabicPeriod"/>
              <a:defRPr/>
            </a:pPr>
            <a:r>
              <a:rPr lang="en-US" dirty="0" smtClean="0">
                <a:ea typeface="+mn-ea"/>
                <a:cs typeface="+mn-cs"/>
              </a:rPr>
              <a:t>Activity to practice and reinforce the concept or skill.</a:t>
            </a:r>
          </a:p>
          <a:p>
            <a:pPr marL="241653" indent="-241653" eaLnBrk="1" fontAlgn="auto" hangingPunct="1">
              <a:spcBef>
                <a:spcPts val="0"/>
              </a:spcBef>
              <a:spcAft>
                <a:spcPts val="0"/>
              </a:spcAft>
              <a:buFontTx/>
              <a:buAutoNum type="arabicPeriod"/>
              <a:defRPr/>
            </a:pPr>
            <a:r>
              <a:rPr lang="en-US" dirty="0" smtClean="0">
                <a:ea typeface="+mn-ea"/>
                <a:cs typeface="+mn-cs"/>
              </a:rPr>
              <a:t>Journal reflection (this one will be offered if time is available within the agenda)</a:t>
            </a:r>
          </a:p>
          <a:p>
            <a:pPr marL="241653" indent="-241653" eaLnBrk="1" fontAlgn="auto" hangingPunct="1">
              <a:spcBef>
                <a:spcPts val="0"/>
              </a:spcBef>
              <a:spcAft>
                <a:spcPts val="0"/>
              </a:spcAft>
              <a:buFontTx/>
              <a:buAutoNum type="arabicPeriod"/>
              <a:defRPr/>
            </a:pPr>
            <a:endParaRPr lang="en-US" dirty="0">
              <a:ea typeface="+mn-ea"/>
              <a:cs typeface="+mn-cs"/>
            </a:endParaRPr>
          </a:p>
          <a:p>
            <a:pPr marL="241653" indent="-241653" eaLnBrk="1" fontAlgn="auto" hangingPunct="1">
              <a:spcBef>
                <a:spcPts val="0"/>
              </a:spcBef>
              <a:spcAft>
                <a:spcPts val="0"/>
              </a:spcAft>
              <a:buFontTx/>
              <a:buAutoNum type="arabicPeriod"/>
              <a:defRPr/>
            </a:pPr>
            <a:endParaRPr lang="en-US" dirty="0">
              <a:ea typeface="+mn-ea"/>
              <a:cs typeface="+mn-cs"/>
            </a:endParaRPr>
          </a:p>
          <a:p>
            <a:pPr marL="241653" indent="-241653" eaLnBrk="1" fontAlgn="auto" hangingPunct="1">
              <a:spcBef>
                <a:spcPts val="0"/>
              </a:spcBef>
              <a:spcAft>
                <a:spcPts val="0"/>
              </a:spcAft>
              <a:buFontTx/>
              <a:buAutoNum type="arabicPeriod"/>
              <a:defRPr/>
            </a:pPr>
            <a:endParaRPr lang="en-US" dirty="0" smtClean="0">
              <a:ea typeface="+mn-ea"/>
              <a:cs typeface="+mn-cs"/>
            </a:endParaRPr>
          </a:p>
        </p:txBody>
      </p:sp>
      <p:sp>
        <p:nvSpPr>
          <p:cNvPr id="4096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8F05EE5B-610B-4769-8F5C-3BB0832E1472}" type="slidenum">
              <a:rPr lang="en-US">
                <a:ea typeface="ＭＳ Ｐゴシック" pitchFamily="-123" charset="-128"/>
                <a:cs typeface="ＭＳ Ｐゴシック" pitchFamily="-123" charset="-128"/>
              </a:rPr>
              <a:pPr fontAlgn="base">
                <a:spcBef>
                  <a:spcPct val="0"/>
                </a:spcBef>
                <a:spcAft>
                  <a:spcPct val="0"/>
                </a:spcAft>
                <a:defRPr/>
              </a:pPr>
              <a:t>6</a:t>
            </a:fld>
            <a:endParaRPr lang="en-US">
              <a:ea typeface="ＭＳ Ｐゴシック" pitchFamily="-123" charset="-128"/>
              <a:cs typeface="ＭＳ Ｐゴシック" pitchFamily="-123"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endParaRPr lang="en-US"/>
          </a:p>
        </p:txBody>
      </p:sp>
      <p:sp>
        <p:nvSpPr>
          <p:cNvPr id="15155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70F20607-AEF9-4D3F-88A4-1341E364FA98}" type="slidenum">
              <a:rPr lang="en-US">
                <a:ea typeface="ＭＳ Ｐゴシック" pitchFamily="-123" charset="-128"/>
                <a:cs typeface="ＭＳ Ｐゴシック" pitchFamily="-123" charset="-128"/>
              </a:rPr>
              <a:pPr fontAlgn="base">
                <a:spcBef>
                  <a:spcPct val="0"/>
                </a:spcBef>
                <a:spcAft>
                  <a:spcPct val="0"/>
                </a:spcAft>
                <a:defRPr/>
              </a:pPr>
              <a:t>60</a:t>
            </a:fld>
            <a:endParaRPr lang="en-US">
              <a:ea typeface="ＭＳ Ｐゴシック" pitchFamily="-123" charset="-128"/>
              <a:cs typeface="ＭＳ Ｐゴシック" pitchFamily="-123"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pPr>
              <a:defRPr/>
            </a:pPr>
            <a:fld id="{1520B2CC-0238-4844-9384-E887843DFA16}" type="slidenum">
              <a:rPr lang="en-US" smtClean="0"/>
              <a:pPr>
                <a:defRPr/>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p:spPr>
      </p:sp>
      <p:sp>
        <p:nvSpPr>
          <p:cNvPr id="15462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If appropriate discuss mechanical threshing.</a:t>
            </a:r>
          </a:p>
        </p:txBody>
      </p:sp>
      <p:sp>
        <p:nvSpPr>
          <p:cNvPr id="15462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BBBAB475-9011-4FB6-82BA-43E942981488}" type="slidenum">
              <a:rPr lang="en-US">
                <a:ea typeface="ＭＳ Ｐゴシック" pitchFamily="-123" charset="-128"/>
                <a:cs typeface="ＭＳ Ｐゴシック" pitchFamily="-123" charset="-128"/>
              </a:rPr>
              <a:pPr fontAlgn="base">
                <a:spcBef>
                  <a:spcPct val="0"/>
                </a:spcBef>
                <a:spcAft>
                  <a:spcPct val="0"/>
                </a:spcAft>
                <a:defRPr/>
              </a:pPr>
              <a:t>62</a:t>
            </a:fld>
            <a:endParaRPr lang="en-US">
              <a:ea typeface="ＭＳ Ｐゴシック" pitchFamily="-123" charset="-128"/>
              <a:cs typeface="ＭＳ Ｐゴシック" pitchFamily="-123"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This skill requires practice and should not be done the first time “without a net” i.e. without a tarp below to catch seed.</a:t>
            </a:r>
          </a:p>
          <a:p>
            <a:pPr eaLnBrk="1" hangingPunct="1">
              <a:spcBef>
                <a:spcPct val="0"/>
              </a:spcBef>
            </a:pPr>
            <a:r>
              <a:rPr lang="en-US" smtClean="0"/>
              <a:t>The magnitude of the breathe, size of the seed and the shape of the bowl all effect the success of the process.</a:t>
            </a:r>
          </a:p>
          <a:p>
            <a:pPr eaLnBrk="1" hangingPunct="1">
              <a:spcBef>
                <a:spcPct val="0"/>
              </a:spcBef>
            </a:pPr>
            <a:r>
              <a:rPr lang="en-US" smtClean="0"/>
              <a:t>Practice, practice, practice.</a:t>
            </a:r>
          </a:p>
          <a:p>
            <a:pPr eaLnBrk="1" hangingPunct="1">
              <a:spcBef>
                <a:spcPct val="0"/>
              </a:spcBef>
            </a:pPr>
            <a:endParaRPr lang="en-US" smtClean="0"/>
          </a:p>
          <a:p>
            <a:pPr eaLnBrk="1" hangingPunct="1">
              <a:spcBef>
                <a:spcPct val="0"/>
              </a:spcBef>
            </a:pPr>
            <a:r>
              <a:rPr lang="en-US" smtClean="0"/>
              <a:t>For large quantities of seed, fans or the wind can be used. </a:t>
            </a:r>
          </a:p>
          <a:p>
            <a:pPr eaLnBrk="1" hangingPunct="1">
              <a:spcBef>
                <a:spcPct val="0"/>
              </a:spcBef>
            </a:pPr>
            <a:endParaRPr lang="en-US" smtClean="0"/>
          </a:p>
          <a:p>
            <a:pPr eaLnBrk="1" hangingPunct="1">
              <a:spcBef>
                <a:spcPct val="0"/>
              </a:spcBef>
            </a:pPr>
            <a:r>
              <a:rPr lang="en-US" smtClean="0"/>
              <a:t>Have a variety of seed available to clean using varied methods.</a:t>
            </a:r>
          </a:p>
          <a:p>
            <a:pPr eaLnBrk="1" hangingPunct="1">
              <a:spcBef>
                <a:spcPct val="0"/>
              </a:spcBef>
            </a:pPr>
            <a:endParaRPr lang="en-US" smtClean="0"/>
          </a:p>
        </p:txBody>
      </p:sp>
      <p:sp>
        <p:nvSpPr>
          <p:cNvPr id="15667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2D283461-D679-4CFC-A85E-D48318B389F0}" type="slidenum">
              <a:rPr lang="en-US">
                <a:ea typeface="ＭＳ Ｐゴシック" pitchFamily="-123" charset="-128"/>
                <a:cs typeface="ＭＳ Ｐゴシック" pitchFamily="-123" charset="-128"/>
              </a:rPr>
              <a:pPr fontAlgn="base">
                <a:spcBef>
                  <a:spcPct val="0"/>
                </a:spcBef>
                <a:spcAft>
                  <a:spcPct val="0"/>
                </a:spcAft>
                <a:defRPr/>
              </a:pPr>
              <a:t>63</a:t>
            </a:fld>
            <a:endParaRPr lang="en-US">
              <a:ea typeface="ＭＳ Ｐゴシック" pitchFamily="-123" charset="-128"/>
              <a:cs typeface="ＭＳ Ｐゴシック" pitchFamily="-123"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p:spPr>
      </p:sp>
      <p:sp>
        <p:nvSpPr>
          <p:cNvPr id="15872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Demonstrate this technique </a:t>
            </a:r>
          </a:p>
        </p:txBody>
      </p:sp>
      <p:sp>
        <p:nvSpPr>
          <p:cNvPr id="15872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59EE7E22-F973-455D-816C-3AD082A3CEBF}" type="slidenum">
              <a:rPr lang="en-US">
                <a:ea typeface="ＭＳ Ｐゴシック" pitchFamily="-123" charset="-128"/>
                <a:cs typeface="ＭＳ Ｐゴシック" pitchFamily="-123" charset="-128"/>
              </a:rPr>
              <a:pPr fontAlgn="base">
                <a:spcBef>
                  <a:spcPct val="0"/>
                </a:spcBef>
                <a:spcAft>
                  <a:spcPct val="0"/>
                </a:spcAft>
                <a:defRPr/>
              </a:pPr>
              <a:t>64</a:t>
            </a:fld>
            <a:endParaRPr lang="en-US">
              <a:ea typeface="ＭＳ Ｐゴシック" pitchFamily="-123" charset="-128"/>
              <a:cs typeface="ＭＳ Ｐゴシック" pitchFamily="-123"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Which is closer to the fan?</a:t>
            </a:r>
          </a:p>
        </p:txBody>
      </p:sp>
      <p:sp>
        <p:nvSpPr>
          <p:cNvPr id="16077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082F3793-F5B8-47F7-8444-6E34CD9353A7}" type="slidenum">
              <a:rPr lang="en-US">
                <a:ea typeface="ＭＳ Ｐゴシック" pitchFamily="-123" charset="-128"/>
                <a:cs typeface="ＭＳ Ｐゴシック" pitchFamily="-123" charset="-128"/>
              </a:rPr>
              <a:pPr fontAlgn="base">
                <a:spcBef>
                  <a:spcPct val="0"/>
                </a:spcBef>
                <a:spcAft>
                  <a:spcPct val="0"/>
                </a:spcAft>
                <a:defRPr/>
              </a:pPr>
              <a:t>65</a:t>
            </a:fld>
            <a:endParaRPr lang="en-US">
              <a:ea typeface="ＭＳ Ｐゴシック" pitchFamily="-123" charset="-128"/>
              <a:cs typeface="ＭＳ Ｐゴシック" pitchFamily="-123"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pPr>
              <a:defRPr/>
            </a:pPr>
            <a:fld id="{1520B2CC-0238-4844-9384-E887843DFA16}" type="slidenum">
              <a:rPr lang="en-US" smtClean="0"/>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SEEDS ARE ALIVE!</a:t>
            </a:r>
          </a:p>
          <a:p>
            <a:pPr eaLnBrk="1" hangingPunct="1">
              <a:spcBef>
                <a:spcPct val="0"/>
              </a:spcBef>
            </a:pPr>
            <a:r>
              <a:rPr lang="en-US" smtClean="0"/>
              <a:t>Inside of every seed is an embryo living on its stored food (endosperm). </a:t>
            </a:r>
          </a:p>
          <a:p>
            <a:pPr eaLnBrk="1" hangingPunct="1">
              <a:spcBef>
                <a:spcPct val="0"/>
              </a:spcBef>
            </a:pPr>
            <a:r>
              <a:rPr lang="en-US" smtClean="0"/>
              <a:t>To prolong the life of a seed you must slow down the rate at which the embryo uses its food.  </a:t>
            </a:r>
          </a:p>
          <a:p>
            <a:pPr eaLnBrk="1" hangingPunct="1">
              <a:spcBef>
                <a:spcPct val="0"/>
              </a:spcBef>
            </a:pPr>
            <a:r>
              <a:rPr lang="en-US" smtClean="0"/>
              <a:t>You can do this by keeping the seed cool and dry.</a:t>
            </a:r>
          </a:p>
          <a:p>
            <a:pPr eaLnBrk="1" hangingPunct="1">
              <a:spcBef>
                <a:spcPct val="0"/>
              </a:spcBef>
            </a:pPr>
            <a:endParaRPr lang="en-US" smtClean="0"/>
          </a:p>
          <a:p>
            <a:pPr eaLnBrk="1" hangingPunct="1">
              <a:spcBef>
                <a:spcPct val="0"/>
              </a:spcBef>
            </a:pPr>
            <a:r>
              <a:rPr lang="en-US" smtClean="0"/>
              <a:t>Use this diagram to explain the purpose of the structures inside the seed.</a:t>
            </a:r>
          </a:p>
          <a:p>
            <a:pPr eaLnBrk="1" hangingPunct="1">
              <a:spcBef>
                <a:spcPct val="0"/>
              </a:spcBef>
            </a:pPr>
            <a:endParaRPr lang="en-US" smtClean="0"/>
          </a:p>
          <a:p>
            <a:pPr eaLnBrk="1" hangingPunct="1">
              <a:spcBef>
                <a:spcPct val="0"/>
              </a:spcBef>
            </a:pPr>
            <a:r>
              <a:rPr lang="en-US" smtClean="0"/>
              <a:t>Play peel the bean.</a:t>
            </a:r>
          </a:p>
        </p:txBody>
      </p:sp>
      <p:sp>
        <p:nvSpPr>
          <p:cNvPr id="16384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502949E2-92FE-426A-8F56-283222DEEB70}" type="slidenum">
              <a:rPr lang="en-US">
                <a:ea typeface="ＭＳ Ｐゴシック" pitchFamily="-123" charset="-128"/>
                <a:cs typeface="ＭＳ Ｐゴシック" pitchFamily="-123" charset="-128"/>
              </a:rPr>
              <a:pPr fontAlgn="base">
                <a:spcBef>
                  <a:spcPct val="0"/>
                </a:spcBef>
                <a:spcAft>
                  <a:spcPct val="0"/>
                </a:spcAft>
                <a:defRPr/>
              </a:pPr>
              <a:t>67</a:t>
            </a:fld>
            <a:endParaRPr lang="en-US">
              <a:ea typeface="ＭＳ Ｐゴシック" pitchFamily="-123" charset="-128"/>
              <a:cs typeface="ＭＳ Ｐゴシック" pitchFamily="-123"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smtClean="0">
                <a:latin typeface="Arial" charset="0"/>
                <a:ea typeface="ＭＳ Ｐゴシック" charset="0"/>
                <a:cs typeface="Arial" charset="0"/>
              </a:rPr>
              <a:t>Conditions for optimum storage:</a:t>
            </a:r>
          </a:p>
          <a:p>
            <a:pPr marL="181240" indent="-181240" eaLnBrk="1" fontAlgn="auto" hangingPunct="1">
              <a:lnSpc>
                <a:spcPct val="117000"/>
              </a:lnSpc>
              <a:spcBef>
                <a:spcPts val="1586"/>
              </a:spcBef>
              <a:spcAft>
                <a:spcPts val="0"/>
              </a:spcAft>
              <a:buFont typeface="Arial"/>
              <a:buChar char="•"/>
              <a:defRPr/>
            </a:pPr>
            <a:r>
              <a:rPr lang="en-GB" dirty="0" smtClean="0">
                <a:latin typeface="Arial" charset="0"/>
                <a:ea typeface="ＭＳ Ｐゴシック" charset="0"/>
                <a:cs typeface="Arial" charset="0"/>
              </a:rPr>
              <a:t>Cool, dry, stable temperature, no water, no critters.</a:t>
            </a:r>
          </a:p>
          <a:p>
            <a:pPr marL="181240" indent="-181240" eaLnBrk="1" fontAlgn="auto" hangingPunct="1">
              <a:lnSpc>
                <a:spcPct val="117000"/>
              </a:lnSpc>
              <a:spcBef>
                <a:spcPts val="1586"/>
              </a:spcBef>
              <a:spcAft>
                <a:spcPts val="0"/>
              </a:spcAft>
              <a:buFont typeface="Arial"/>
              <a:buChar char="•"/>
              <a:defRPr/>
            </a:pPr>
            <a:r>
              <a:rPr lang="en-GB" dirty="0" smtClean="0">
                <a:latin typeface="Arial" charset="0"/>
                <a:ea typeface="ＭＳ Ｐゴシック" charset="0"/>
                <a:cs typeface="Arial" charset="0"/>
              </a:rPr>
              <a:t>Cleanliness</a:t>
            </a:r>
          </a:p>
          <a:p>
            <a:pPr marL="181240" indent="-181240" eaLnBrk="1" fontAlgn="auto" hangingPunct="1">
              <a:lnSpc>
                <a:spcPct val="117000"/>
              </a:lnSpc>
              <a:spcBef>
                <a:spcPts val="1586"/>
              </a:spcBef>
              <a:spcAft>
                <a:spcPts val="0"/>
              </a:spcAft>
              <a:buFont typeface="Arial"/>
              <a:buChar char="•"/>
              <a:defRPr/>
            </a:pPr>
            <a:r>
              <a:rPr lang="en-GB" dirty="0" smtClean="0">
                <a:latin typeface="Arial" charset="0"/>
                <a:ea typeface="ＭＳ Ｐゴシック" charset="0"/>
                <a:cs typeface="Arial" charset="0"/>
              </a:rPr>
              <a:t>Temperature F + % Humidity = &lt; 100</a:t>
            </a:r>
          </a:p>
          <a:p>
            <a:pPr marL="181240" indent="-181240" eaLnBrk="1" fontAlgn="auto" hangingPunct="1">
              <a:lnSpc>
                <a:spcPct val="117000"/>
              </a:lnSpc>
              <a:spcBef>
                <a:spcPts val="1586"/>
              </a:spcBef>
              <a:spcAft>
                <a:spcPts val="0"/>
              </a:spcAft>
              <a:buFont typeface="Arial"/>
              <a:buChar char="•"/>
              <a:defRPr/>
            </a:pPr>
            <a:r>
              <a:rPr lang="en-GB" dirty="0" smtClean="0">
                <a:latin typeface="Arial" charset="0"/>
                <a:ea typeface="ＭＳ Ｐゴシック" charset="0"/>
                <a:cs typeface="Arial" charset="0"/>
              </a:rPr>
              <a:t>Containers: airtight vs. breathable</a:t>
            </a:r>
          </a:p>
          <a:p>
            <a:pPr marL="181240" indent="-181240" eaLnBrk="1" fontAlgn="auto" hangingPunct="1">
              <a:lnSpc>
                <a:spcPct val="117000"/>
              </a:lnSpc>
              <a:spcBef>
                <a:spcPts val="1586"/>
              </a:spcBef>
              <a:spcAft>
                <a:spcPts val="0"/>
              </a:spcAft>
              <a:buFont typeface="Arial"/>
              <a:buChar char="•"/>
              <a:defRPr/>
            </a:pPr>
            <a:r>
              <a:rPr lang="en-GB" dirty="0" smtClean="0">
                <a:latin typeface="Arial" charset="0"/>
                <a:ea typeface="ＭＳ Ｐゴシック" charset="0"/>
                <a:cs typeface="Arial" charset="0"/>
              </a:rPr>
              <a:t>Envelope test </a:t>
            </a:r>
            <a:r>
              <a:rPr lang="en-US" dirty="0" smtClean="0">
                <a:latin typeface="Arial" charset="0"/>
                <a:ea typeface="ＭＳ Ｐゴシック" charset="0"/>
                <a:cs typeface="Arial" charset="0"/>
              </a:rPr>
              <a:t>–</a:t>
            </a:r>
            <a:r>
              <a:rPr lang="en-GB" dirty="0" smtClean="0">
                <a:latin typeface="Arial" charset="0"/>
                <a:ea typeface="ＭＳ Ｐゴシック" charset="0"/>
                <a:cs typeface="Arial" charset="0"/>
              </a:rPr>
              <a:t> when a coin envelope is put into the seed lot, will it seal within 1 to 2 days?</a:t>
            </a:r>
            <a:endParaRPr lang="en-GB" dirty="0" smtClean="0">
              <a:solidFill>
                <a:srgbClr val="008000"/>
              </a:solidFill>
              <a:latin typeface="Arial" charset="0"/>
              <a:ea typeface="ＭＳ Ｐゴシック" charset="0"/>
              <a:cs typeface="Arial" charset="0"/>
            </a:endParaRP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Discuss and demonstrate Germination Testing. Place 100 seeds on a moist paper towel.  Roll up the towel and place inside a zip-lock bag. 3-7 days later open and count the number germinated. This gives you the % germination rate. </a:t>
            </a:r>
            <a:br>
              <a:rPr lang="en-US" dirty="0" smtClean="0">
                <a:ea typeface="+mn-ea"/>
                <a:cs typeface="+mn-cs"/>
              </a:rPr>
            </a:br>
            <a:endParaRPr lang="en-US" dirty="0" smtClean="0">
              <a:ea typeface="+mn-ea"/>
              <a:cs typeface="+mn-cs"/>
            </a:endParaRPr>
          </a:p>
        </p:txBody>
      </p:sp>
      <p:sp>
        <p:nvSpPr>
          <p:cNvPr id="16589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A76C837E-4EC2-42B4-B088-39C393925F24}" type="slidenum">
              <a:rPr lang="en-US">
                <a:ea typeface="ＭＳ Ｐゴシック" pitchFamily="-123" charset="-128"/>
                <a:cs typeface="ＭＳ Ｐゴシック" pitchFamily="-123" charset="-128"/>
              </a:rPr>
              <a:pPr fontAlgn="base">
                <a:spcBef>
                  <a:spcPct val="0"/>
                </a:spcBef>
                <a:spcAft>
                  <a:spcPct val="0"/>
                </a:spcAft>
                <a:defRPr/>
              </a:pPr>
              <a:t>68</a:t>
            </a:fld>
            <a:endParaRPr lang="en-US">
              <a:ea typeface="ＭＳ Ｐゴシック" pitchFamily="-123" charset="-128"/>
              <a:cs typeface="ＭＳ Ｐゴシック" pitchFamily="-123"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marL="241653" indent="-241653" eaLnBrk="1" hangingPunct="1">
              <a:spcBef>
                <a:spcPct val="0"/>
              </a:spcBef>
              <a:buFontTx/>
              <a:buAutoNum type="arabicPeriod"/>
            </a:pPr>
            <a:r>
              <a:rPr lang="en-US" u="sng" dirty="0" smtClean="0"/>
              <a:t>Seed to Seed </a:t>
            </a:r>
            <a:r>
              <a:rPr lang="en-US" dirty="0" smtClean="0"/>
              <a:t>is an excellent reference the “shelf life” of properly stored seeds.</a:t>
            </a:r>
          </a:p>
          <a:p>
            <a:pPr marL="241653" indent="-241653" eaLnBrk="1" hangingPunct="1">
              <a:spcBef>
                <a:spcPct val="0"/>
              </a:spcBef>
              <a:buFontTx/>
              <a:buAutoNum type="arabicPeriod"/>
            </a:pPr>
            <a:r>
              <a:rPr lang="en-US" dirty="0" smtClean="0"/>
              <a:t>Notes from a seed saver.  “Remember to obtain a “representative sample” sampling seeds from each individual plant as future reproduction stock (mainly important for </a:t>
            </a:r>
            <a:r>
              <a:rPr lang="en-US" dirty="0" err="1" smtClean="0"/>
              <a:t>outbreeders</a:t>
            </a:r>
            <a:r>
              <a:rPr lang="en-US" dirty="0" smtClean="0"/>
              <a:t>) </a:t>
            </a:r>
            <a:r>
              <a:rPr lang="en-US" dirty="0" err="1" smtClean="0"/>
              <a:t>vs</a:t>
            </a:r>
            <a:r>
              <a:rPr lang="en-US" dirty="0" smtClean="0"/>
              <a:t> using what is left in the bottom of the jar.”</a:t>
            </a:r>
          </a:p>
          <a:p>
            <a:pPr marL="241653" indent="-241653" eaLnBrk="1" hangingPunct="1">
              <a:spcBef>
                <a:spcPct val="0"/>
              </a:spcBef>
              <a:buFontTx/>
              <a:buAutoNum type="arabicPeriod"/>
            </a:pPr>
            <a:r>
              <a:rPr lang="en-US" dirty="0" smtClean="0"/>
              <a:t>Demonstrate a germination test.</a:t>
            </a:r>
            <a:endParaRPr lang="en-US" dirty="0"/>
          </a:p>
        </p:txBody>
      </p:sp>
      <p:sp>
        <p:nvSpPr>
          <p:cNvPr id="16793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1A4CF427-6742-4763-BF00-73FBCC3B2391}" type="slidenum">
              <a:rPr lang="en-US">
                <a:ea typeface="ＭＳ Ｐゴシック" pitchFamily="-123" charset="-128"/>
                <a:cs typeface="ＭＳ Ｐゴシック" pitchFamily="-123" charset="-128"/>
              </a:rPr>
              <a:pPr fontAlgn="base">
                <a:spcBef>
                  <a:spcPct val="0"/>
                </a:spcBef>
                <a:spcAft>
                  <a:spcPct val="0"/>
                </a:spcAft>
                <a:defRPr/>
              </a:pPr>
              <a:t>69</a:t>
            </a:fld>
            <a:endParaRPr lang="en-US">
              <a:ea typeface="ＭＳ Ｐゴシック" pitchFamily="-123" charset="-128"/>
              <a:cs typeface="ＭＳ Ｐゴシック" pitchFamily="-12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Module #1</a:t>
            </a:r>
          </a:p>
        </p:txBody>
      </p:sp>
      <p:sp>
        <p:nvSpPr>
          <p:cNvPr id="43011"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8F3056B6-8803-4013-BDC5-032918A30EE0}" type="slidenum">
              <a:rPr lang="en-US">
                <a:ea typeface="ＭＳ Ｐゴシック" pitchFamily="-123" charset="-128"/>
                <a:cs typeface="ＭＳ Ｐゴシック" pitchFamily="-123" charset="-128"/>
              </a:rPr>
              <a:pPr fontAlgn="base">
                <a:spcBef>
                  <a:spcPct val="0"/>
                </a:spcBef>
                <a:spcAft>
                  <a:spcPct val="0"/>
                </a:spcAft>
                <a:defRPr/>
              </a:pPr>
              <a:t>7</a:t>
            </a:fld>
            <a:endParaRPr lang="en-US">
              <a:ea typeface="ＭＳ Ｐゴシック" pitchFamily="-123" charset="-128"/>
              <a:cs typeface="ＭＳ Ｐゴシック" pitchFamily="-123"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Reference A Seed Saving Guide, </a:t>
            </a:r>
            <a:r>
              <a:rPr lang="en-US" b="1" smtClean="0"/>
              <a:t>Seed Storage: Know how to protect your seed harvest and keep it viable </a:t>
            </a:r>
            <a:r>
              <a:rPr lang="en-US" smtClean="0"/>
              <a:t>for specifics on percent of moisture and achieving a “very dry” seed.  </a:t>
            </a:r>
          </a:p>
        </p:txBody>
      </p:sp>
      <p:sp>
        <p:nvSpPr>
          <p:cNvPr id="16998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69F12864-4A29-4C89-899E-9F1A407E14C2}" type="slidenum">
              <a:rPr lang="en-US">
                <a:ea typeface="ＭＳ Ｐゴシック" pitchFamily="-123" charset="-128"/>
                <a:cs typeface="ＭＳ Ｐゴシック" pitchFamily="-123" charset="-128"/>
              </a:rPr>
              <a:pPr fontAlgn="base">
                <a:spcBef>
                  <a:spcPct val="0"/>
                </a:spcBef>
                <a:spcAft>
                  <a:spcPct val="0"/>
                </a:spcAft>
                <a:defRPr/>
              </a:pPr>
              <a:t>70</a:t>
            </a:fld>
            <a:endParaRPr lang="en-US">
              <a:ea typeface="ＭＳ Ｐゴシック" pitchFamily="-123" charset="-128"/>
              <a:cs typeface="ＭＳ Ｐゴシック" pitchFamily="-123"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p:spPr>
      </p:sp>
      <p:sp>
        <p:nvSpPr>
          <p:cNvPr id="172034"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Module #6</a:t>
            </a:r>
          </a:p>
        </p:txBody>
      </p:sp>
      <p:sp>
        <p:nvSpPr>
          <p:cNvPr id="172035"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50F9779D-9E0E-40CD-839F-38ACE5894605}" type="slidenum">
              <a:rPr lang="en-US">
                <a:ea typeface="ＭＳ Ｐゴシック" pitchFamily="-123" charset="-128"/>
                <a:cs typeface="ＭＳ Ｐゴシック" pitchFamily="-123" charset="-128"/>
              </a:rPr>
              <a:pPr fontAlgn="base">
                <a:spcBef>
                  <a:spcPct val="0"/>
                </a:spcBef>
                <a:spcAft>
                  <a:spcPct val="0"/>
                </a:spcAft>
                <a:defRPr/>
              </a:pPr>
              <a:t>71</a:t>
            </a:fld>
            <a:endParaRPr lang="en-US">
              <a:ea typeface="ＭＳ Ｐゴシック" pitchFamily="-123" charset="-128"/>
              <a:cs typeface="ＭＳ Ｐゴシック" pitchFamily="-123"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1.  Ask participants to review the 4  questions.</a:t>
            </a:r>
          </a:p>
          <a:p>
            <a:pPr eaLnBrk="1" hangingPunct="1">
              <a:spcBef>
                <a:spcPct val="0"/>
              </a:spcBef>
            </a:pPr>
            <a:r>
              <a:rPr lang="en-US" smtClean="0"/>
              <a:t>2.  Reference resources for deepening their understanding.</a:t>
            </a:r>
          </a:p>
          <a:p>
            <a:pPr eaLnBrk="1" hangingPunct="1">
              <a:spcBef>
                <a:spcPct val="0"/>
              </a:spcBef>
            </a:pPr>
            <a:endParaRPr lang="en-US" smtClean="0"/>
          </a:p>
        </p:txBody>
      </p:sp>
      <p:sp>
        <p:nvSpPr>
          <p:cNvPr id="174083"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07DEEF91-AC71-4431-884B-A6A4102374B9}" type="slidenum">
              <a:rPr lang="en-US">
                <a:ea typeface="ＭＳ Ｐゴシック" pitchFamily="-123" charset="-128"/>
                <a:cs typeface="ＭＳ Ｐゴシック" pitchFamily="-123" charset="-128"/>
              </a:rPr>
              <a:pPr fontAlgn="base">
                <a:spcBef>
                  <a:spcPct val="0"/>
                </a:spcBef>
                <a:spcAft>
                  <a:spcPct val="0"/>
                </a:spcAft>
                <a:defRPr/>
              </a:pPr>
              <a:t>72</a:t>
            </a:fld>
            <a:endParaRPr lang="en-US">
              <a:ea typeface="ＭＳ Ｐゴシック" pitchFamily="-123" charset="-128"/>
              <a:cs typeface="ＭＳ Ｐゴシック" pitchFamily="-123"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Brainstorm a list with participants and then discuss responses.  </a:t>
            </a:r>
          </a:p>
        </p:txBody>
      </p:sp>
      <p:sp>
        <p:nvSpPr>
          <p:cNvPr id="45059"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D3D01910-C62D-4145-891C-6E7E9BAF3DA1}" type="slidenum">
              <a:rPr lang="en-US">
                <a:ea typeface="ＭＳ Ｐゴシック" pitchFamily="-123" charset="-128"/>
                <a:cs typeface="ＭＳ Ｐゴシック" pitchFamily="-123" charset="-128"/>
              </a:rPr>
              <a:pPr fontAlgn="base">
                <a:spcBef>
                  <a:spcPct val="0"/>
                </a:spcBef>
                <a:spcAft>
                  <a:spcPct val="0"/>
                </a:spcAft>
                <a:defRPr/>
              </a:pPr>
              <a:t>8</a:t>
            </a:fld>
            <a:endParaRPr lang="en-US">
              <a:ea typeface="ＭＳ Ｐゴシック" pitchFamily="-123" charset="-128"/>
              <a:cs typeface="ＭＳ Ｐゴシック" pitchFamily="-123"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eaLnBrk="1" hangingPunct="1">
              <a:spcBef>
                <a:spcPct val="0"/>
              </a:spcBef>
            </a:pPr>
            <a:r>
              <a:rPr lang="en-US" smtClean="0"/>
              <a:t>Invite participants to contribute answers. How participants answer this question may influence the emphasis of discussions throughout the training.  If there is time, ask participants to share Journal reflections. </a:t>
            </a:r>
          </a:p>
          <a:p>
            <a:pPr eaLnBrk="1" hangingPunct="1">
              <a:spcBef>
                <a:spcPct val="0"/>
              </a:spcBef>
            </a:pPr>
            <a:r>
              <a:rPr lang="en-US" smtClean="0"/>
              <a:t>Journal activity: Construct two scenarios:  If current trends in the seed industry continue, describe seed sources and seed quality in five years. What might be different if you save seed and/or train others to save seed. </a:t>
            </a:r>
          </a:p>
        </p:txBody>
      </p:sp>
      <p:sp>
        <p:nvSpPr>
          <p:cNvPr id="47107" name="Slide Number Placeholder 3"/>
          <p:cNvSpPr>
            <a:spLocks noGrp="1"/>
          </p:cNvSpPr>
          <p:nvPr>
            <p:ph type="sldNum" sz="quarter" idx="5"/>
          </p:nvPr>
        </p:nvSpPr>
        <p:spPr bwMode="auto">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defRPr/>
            </a:pPr>
            <a:fld id="{11CB5358-1F73-43D7-B15F-33518C90D830}" type="slidenum">
              <a:rPr lang="en-US">
                <a:ea typeface="ＭＳ Ｐゴシック" pitchFamily="-123" charset="-128"/>
                <a:cs typeface="ＭＳ Ｐゴシック" pitchFamily="-123" charset="-128"/>
              </a:rPr>
              <a:pPr fontAlgn="base">
                <a:spcBef>
                  <a:spcPct val="0"/>
                </a:spcBef>
                <a:spcAft>
                  <a:spcPct val="0"/>
                </a:spcAft>
                <a:defRPr/>
              </a:pPr>
              <a:t>9</a:t>
            </a:fld>
            <a:endParaRPr lang="en-US">
              <a:ea typeface="ＭＳ Ｐゴシック" pitchFamily="-123" charset="-128"/>
              <a:cs typeface="ＭＳ Ｐゴシック" pitchFamily="-12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p>
            <a:pPr algn="ctr" fontAlgn="auto">
              <a:spcAft>
                <a:spcPts val="0"/>
              </a:spcAft>
              <a:defRPr/>
            </a:pPr>
            <a:endParaRPr lang="en-US" sz="3200" i="1" kern="0" dirty="0">
              <a:latin typeface="+mj-lt"/>
              <a:ea typeface="+mj-ea"/>
              <a:cs typeface="+mj-cs"/>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4" name="Rectangle 7"/>
          <p:cNvSpPr>
            <a:spLocks noGrp="1"/>
          </p:cNvSpPr>
          <p:nvPr>
            <p:ph type="title"/>
          </p:nvPr>
        </p:nvSpPr>
        <p:spPr>
          <a:xfrm>
            <a:off x="228601" y="3962400"/>
            <a:ext cx="8298485" cy="1066800"/>
          </a:xfrm>
        </p:spPr>
        <p:txBody>
          <a:bodyPr bIns="0"/>
          <a:lstStyle>
            <a:lvl1pPr algn="r">
              <a:defRPr lang="en-US" dirty="0"/>
            </a:lvl1pPr>
          </a:lstStyle>
          <a:p>
            <a:r>
              <a:rPr lang="en-US" dirty="0"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lstStyle>
          <a:p>
            <a:pPr lvl="0"/>
            <a:r>
              <a:rPr lang="en-US" dirty="0"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smtClean="0"/>
              <a:t>Click icon to add picture</a:t>
            </a:r>
            <a:endParaRPr lang="en-US" noProof="0" dirty="0"/>
          </a:p>
        </p:txBody>
      </p:sp>
      <p:sp>
        <p:nvSpPr>
          <p:cNvPr id="7" name="Rectangle 6"/>
          <p:cNvSpPr>
            <a:spLocks noGrp="1"/>
          </p:cNvSpPr>
          <p:nvPr>
            <p:ph type="dt" sz="half" idx="12"/>
          </p:nvPr>
        </p:nvSpPr>
        <p:spPr/>
        <p:txBody>
          <a:bodyPr/>
          <a:lstStyle>
            <a:lvl1pPr>
              <a:defRPr/>
            </a:lvl1pPr>
          </a:lstStyle>
          <a:p>
            <a:pPr>
              <a:defRPr/>
            </a:pPr>
            <a:fld id="{D970C19C-3365-4F56-9AA8-06A125B139E0}" type="datetimeFigureOut">
              <a:rPr lang="en-US"/>
              <a:pPr>
                <a:defRPr/>
              </a:pPr>
              <a:t>8/8/2013</a:t>
            </a:fld>
            <a:endParaRPr lang="en-US" dirty="0"/>
          </a:p>
        </p:txBody>
      </p:sp>
      <p:sp>
        <p:nvSpPr>
          <p:cNvPr id="8" name="Rectangle 7"/>
          <p:cNvSpPr>
            <a:spLocks noGrp="1"/>
          </p:cNvSpPr>
          <p:nvPr>
            <p:ph type="sldNum" sz="quarter" idx="13"/>
          </p:nvPr>
        </p:nvSpPr>
        <p:spPr/>
        <p:txBody>
          <a:bodyPr/>
          <a:lstStyle>
            <a:lvl1pPr>
              <a:defRPr/>
            </a:lvl1pPr>
          </a:lstStyle>
          <a:p>
            <a:pPr>
              <a:defRPr/>
            </a:pPr>
            <a:fld id="{60957BCB-4F46-49CB-96D9-27255E57F7D6}" type="slidenum">
              <a:rPr lang="en-US"/>
              <a:pPr>
                <a:defRPr/>
              </a:pPr>
              <a:t>‹#›</a:t>
            </a:fld>
            <a:endParaRPr lang="en-US" dirty="0"/>
          </a:p>
        </p:txBody>
      </p:sp>
      <p:sp>
        <p:nvSpPr>
          <p:cNvPr id="10" name="Rectangle 9"/>
          <p:cNvSpPr>
            <a:spLocks noGrp="1"/>
          </p:cNvSpPr>
          <p:nvPr>
            <p:ph type="ftr" sz="quarter" idx="14"/>
          </p:nvPr>
        </p:nvSpPr>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dirty="0" smtClean="0"/>
              <a:t>Click to edit Master text styles</a:t>
            </a:r>
          </a:p>
        </p:txBody>
      </p:sp>
      <p:sp>
        <p:nvSpPr>
          <p:cNvPr id="6" name="Rectangle 3"/>
          <p:cNvSpPr>
            <a:spLocks noGrp="1"/>
          </p:cNvSpPr>
          <p:nvPr>
            <p:ph type="dt" sz="half" idx="15"/>
          </p:nvPr>
        </p:nvSpPr>
        <p:spPr/>
        <p:txBody>
          <a:bodyPr/>
          <a:lstStyle>
            <a:lvl1pPr>
              <a:defRPr/>
            </a:lvl1pPr>
          </a:lstStyle>
          <a:p>
            <a:pPr>
              <a:defRPr/>
            </a:pPr>
            <a:fld id="{F54D98E8-5AED-4A7C-B3F3-D76905CB922A}" type="datetimeFigureOut">
              <a:rPr lang="en-US"/>
              <a:pPr>
                <a:defRPr/>
              </a:pPr>
              <a:t>8/8/2013</a:t>
            </a:fld>
            <a:endParaRPr lang="en-US" dirty="0"/>
          </a:p>
        </p:txBody>
      </p:sp>
      <p:sp>
        <p:nvSpPr>
          <p:cNvPr id="7" name="Rectangle 25"/>
          <p:cNvSpPr>
            <a:spLocks noGrp="1"/>
          </p:cNvSpPr>
          <p:nvPr>
            <p:ph type="ftr" sz="quarter" idx="16"/>
          </p:nvPr>
        </p:nvSpPr>
        <p:spPr/>
        <p:txBody>
          <a:bodyPr/>
          <a:lstStyle>
            <a:lvl1pPr>
              <a:defRPr/>
            </a:lvl1pPr>
          </a:lstStyle>
          <a:p>
            <a:pPr>
              <a:defRPr/>
            </a:pPr>
            <a:endParaRPr lang="en-US"/>
          </a:p>
        </p:txBody>
      </p:sp>
      <p:sp>
        <p:nvSpPr>
          <p:cNvPr id="8" name="Rectangle 16"/>
          <p:cNvSpPr>
            <a:spLocks noGrp="1"/>
          </p:cNvSpPr>
          <p:nvPr>
            <p:ph type="sldNum" sz="quarter" idx="17"/>
          </p:nvPr>
        </p:nvSpPr>
        <p:spPr/>
        <p:txBody>
          <a:bodyPr/>
          <a:lstStyle>
            <a:lvl1pPr>
              <a:defRPr/>
            </a:lvl1pPr>
          </a:lstStyle>
          <a:p>
            <a:pPr>
              <a:defRPr/>
            </a:pPr>
            <a:fld id="{57E76604-5607-451B-8167-FDB27EFEDE2C}"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F8402211-B77B-448F-B509-7B82CD0E4915}" type="datetimeFigureOut">
              <a:rPr lang="en-US"/>
              <a:pPr>
                <a:defRPr/>
              </a:pPr>
              <a:t>8/8/2013</a:t>
            </a:fld>
            <a:endParaRPr lang="en-US" dirty="0"/>
          </a:p>
        </p:txBody>
      </p:sp>
      <p:sp>
        <p:nvSpPr>
          <p:cNvPr id="6"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0752558B-4D86-496E-84DA-1039FC5B7564}" type="slidenum">
              <a:rPr lang="en-US"/>
              <a:pPr>
                <a:defRPr/>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lstStyle>
          <a:p>
            <a:pPr lvl="0"/>
            <a:r>
              <a:rPr lang="en-US" dirty="0"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lstStyle>
          <a:p>
            <a:pPr lvl="0"/>
            <a:r>
              <a:rPr lang="en-US" dirty="0"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lstStyle>
          <a:p>
            <a:pPr lvl="0"/>
            <a:r>
              <a:rPr lang="en-US" dirty="0"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lstStyle>
          <a:p>
            <a:pPr lvl="0"/>
            <a:r>
              <a:rPr lang="en-US" dirty="0"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BCF286E8-82D4-4E8E-9391-92B65C11C073}" type="datetimeFigureOut">
              <a:rPr lang="en-US"/>
              <a:pPr>
                <a:defRPr/>
              </a:pPr>
              <a:t>8/8/2013</a:t>
            </a:fld>
            <a:endParaRPr lang="en-US" dirty="0"/>
          </a:p>
        </p:txBody>
      </p:sp>
      <p:sp>
        <p:nvSpPr>
          <p:cNvPr id="12" name="Rectangle 25"/>
          <p:cNvSpPr>
            <a:spLocks noGrp="1"/>
          </p:cNvSpPr>
          <p:nvPr>
            <p:ph type="ftr" sz="quarter" idx="32"/>
          </p:nvPr>
        </p:nvSpPr>
        <p:spPr/>
        <p:txBody>
          <a:bodyPr/>
          <a:lstStyle>
            <a:lvl1pPr>
              <a:defRPr/>
            </a:lvl1pPr>
          </a:lstStyle>
          <a:p>
            <a:pPr>
              <a:defRPr/>
            </a:pPr>
            <a:endParaRPr lang="en-US"/>
          </a:p>
        </p:txBody>
      </p:sp>
      <p:sp>
        <p:nvSpPr>
          <p:cNvPr id="15" name="Rectangle 16"/>
          <p:cNvSpPr>
            <a:spLocks noGrp="1"/>
          </p:cNvSpPr>
          <p:nvPr>
            <p:ph type="sldNum" sz="quarter" idx="33"/>
          </p:nvPr>
        </p:nvSpPr>
        <p:spPr/>
        <p:txBody>
          <a:bodyPr/>
          <a:lstStyle>
            <a:lvl1pPr>
              <a:defRPr/>
            </a:lvl1pPr>
          </a:lstStyle>
          <a:p>
            <a:pPr>
              <a:defRPr/>
            </a:pPr>
            <a:fld id="{70AD28C0-C30C-462A-93F1-ACBDD5AADB7D}"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lstStyle>
          <a:p>
            <a:pPr lvl="0"/>
            <a:r>
              <a:rPr lang="en-US" dirty="0"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lstStyle>
          <a:p>
            <a:pPr lvl="0"/>
            <a:r>
              <a:rPr lang="en-US" dirty="0"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lstStyle>
          <a:p>
            <a:pPr lvl="0"/>
            <a:r>
              <a:rPr lang="en-US" dirty="0"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lstStyle>
          <a:p>
            <a:pPr lvl="0"/>
            <a:r>
              <a:rPr lang="en-US" dirty="0"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C677C058-6877-4EA5-8B3D-0078EEF58697}" type="datetimeFigureOut">
              <a:rPr lang="en-US"/>
              <a:pPr>
                <a:defRPr/>
              </a:pPr>
              <a:t>8/8/2013</a:t>
            </a:fld>
            <a:endParaRPr lang="en-US" dirty="0"/>
          </a:p>
        </p:txBody>
      </p:sp>
      <p:sp>
        <p:nvSpPr>
          <p:cNvPr id="11" name="Rectangle 25"/>
          <p:cNvSpPr>
            <a:spLocks noGrp="1"/>
          </p:cNvSpPr>
          <p:nvPr>
            <p:ph type="ftr" sz="quarter" idx="26"/>
          </p:nvPr>
        </p:nvSpPr>
        <p:spPr/>
        <p:txBody>
          <a:bodyPr/>
          <a:lstStyle>
            <a:lvl1pPr>
              <a:defRPr/>
            </a:lvl1pPr>
          </a:lstStyle>
          <a:p>
            <a:pPr>
              <a:defRPr/>
            </a:pPr>
            <a:endParaRPr lang="en-US"/>
          </a:p>
        </p:txBody>
      </p:sp>
      <p:sp>
        <p:nvSpPr>
          <p:cNvPr id="12" name="Rectangle 16"/>
          <p:cNvSpPr>
            <a:spLocks noGrp="1"/>
          </p:cNvSpPr>
          <p:nvPr>
            <p:ph type="sldNum" sz="quarter" idx="27"/>
          </p:nvPr>
        </p:nvSpPr>
        <p:spPr/>
        <p:txBody>
          <a:bodyPr/>
          <a:lstStyle>
            <a:lvl1pPr>
              <a:defRPr/>
            </a:lvl1pPr>
          </a:lstStyle>
          <a:p>
            <a:pPr>
              <a:defRPr/>
            </a:pPr>
            <a:fld id="{5227C543-A4AB-4609-A210-BAB9FD5A4EEB}" type="slidenum">
              <a:rPr lang="en-US"/>
              <a:pPr>
                <a:defRPr/>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lstStyle>
          <a:p>
            <a:pPr lvl="0"/>
            <a:r>
              <a:rPr lang="en-US" dirty="0" smtClean="0"/>
              <a:t>Click to edit Master text styles</a:t>
            </a:r>
          </a:p>
        </p:txBody>
      </p:sp>
      <p:sp>
        <p:nvSpPr>
          <p:cNvPr id="8" name="Rectangle 3"/>
          <p:cNvSpPr>
            <a:spLocks noGrp="1"/>
          </p:cNvSpPr>
          <p:nvPr>
            <p:ph type="dt" sz="half" idx="33"/>
          </p:nvPr>
        </p:nvSpPr>
        <p:spPr/>
        <p:txBody>
          <a:bodyPr/>
          <a:lstStyle>
            <a:lvl1pPr>
              <a:defRPr/>
            </a:lvl1pPr>
          </a:lstStyle>
          <a:p>
            <a:pPr>
              <a:defRPr/>
            </a:pPr>
            <a:fld id="{2078F0F6-9A54-4589-AAF8-6A58B330AA7A}" type="datetimeFigureOut">
              <a:rPr lang="en-US"/>
              <a:pPr>
                <a:defRPr/>
              </a:pPr>
              <a:t>8/8/2013</a:t>
            </a:fld>
            <a:endParaRPr lang="en-US" dirty="0"/>
          </a:p>
        </p:txBody>
      </p:sp>
      <p:sp>
        <p:nvSpPr>
          <p:cNvPr id="9" name="Rectangle 25"/>
          <p:cNvSpPr>
            <a:spLocks noGrp="1"/>
          </p:cNvSpPr>
          <p:nvPr>
            <p:ph type="ftr" sz="quarter" idx="34"/>
          </p:nvPr>
        </p:nvSpPr>
        <p:spPr/>
        <p:txBody>
          <a:bodyPr/>
          <a:lstStyle>
            <a:lvl1pPr>
              <a:defRPr/>
            </a:lvl1pPr>
          </a:lstStyle>
          <a:p>
            <a:pPr>
              <a:defRPr/>
            </a:pPr>
            <a:endParaRPr lang="en-US"/>
          </a:p>
        </p:txBody>
      </p:sp>
      <p:sp>
        <p:nvSpPr>
          <p:cNvPr id="10" name="Rectangle 16"/>
          <p:cNvSpPr>
            <a:spLocks noGrp="1"/>
          </p:cNvSpPr>
          <p:nvPr>
            <p:ph type="sldNum" sz="quarter" idx="35"/>
          </p:nvPr>
        </p:nvSpPr>
        <p:spPr/>
        <p:txBody>
          <a:bodyPr/>
          <a:lstStyle>
            <a:lvl1pPr>
              <a:defRPr/>
            </a:lvl1pPr>
          </a:lstStyle>
          <a:p>
            <a:pPr>
              <a:defRPr/>
            </a:pPr>
            <a:fld id="{8E3BF28D-7331-49F3-9A8B-B7CBE4111DE5}" type="slidenum">
              <a:rPr lang="en-US"/>
              <a:pPr>
                <a:defRPr/>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50CDB3BF-10CD-40AB-A25D-EB5A0F11F704}" type="datetimeFigureOut">
              <a:rPr lang="en-US"/>
              <a:pPr>
                <a:defRPr/>
              </a:pPr>
              <a:t>8/8/2013</a:t>
            </a:fld>
            <a:endParaRPr lang="en-US" dirty="0"/>
          </a:p>
        </p:txBody>
      </p:sp>
      <p:sp>
        <p:nvSpPr>
          <p:cNvPr id="8" name="Rectangle 25"/>
          <p:cNvSpPr>
            <a:spLocks noGrp="1"/>
          </p:cNvSpPr>
          <p:nvPr>
            <p:ph type="ftr" sz="quarter" idx="25"/>
          </p:nvPr>
        </p:nvSpPr>
        <p:spPr/>
        <p:txBody>
          <a:bodyPr/>
          <a:lstStyle>
            <a:lvl1pPr>
              <a:defRPr/>
            </a:lvl1pPr>
          </a:lstStyle>
          <a:p>
            <a:pPr>
              <a:defRPr/>
            </a:pPr>
            <a:endParaRPr lang="en-US"/>
          </a:p>
        </p:txBody>
      </p:sp>
      <p:sp>
        <p:nvSpPr>
          <p:cNvPr id="9" name="Rectangle 16"/>
          <p:cNvSpPr>
            <a:spLocks noGrp="1"/>
          </p:cNvSpPr>
          <p:nvPr>
            <p:ph type="sldNum" sz="quarter" idx="26"/>
          </p:nvPr>
        </p:nvSpPr>
        <p:spPr/>
        <p:txBody>
          <a:bodyPr/>
          <a:lstStyle>
            <a:lvl1pPr>
              <a:defRPr/>
            </a:lvl1pPr>
          </a:lstStyle>
          <a:p>
            <a:pPr>
              <a:defRPr/>
            </a:pPr>
            <a:fld id="{8548CF29-7113-4BE7-A1B4-0148D06CA94E}" type="slidenum">
              <a:rPr lang="en-US"/>
              <a:pPr>
                <a:defRPr/>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028B1044-1DE7-4F8B-9CA6-4E40DD3B6541}" type="datetimeFigureOut">
              <a:rPr lang="en-US"/>
              <a:pPr>
                <a:defRPr/>
              </a:pPr>
              <a:t>8/8/2013</a:t>
            </a:fld>
            <a:endParaRPr lang="en-US" dirty="0"/>
          </a:p>
        </p:txBody>
      </p:sp>
      <p:sp>
        <p:nvSpPr>
          <p:cNvPr id="8" name="Rectangle 25"/>
          <p:cNvSpPr>
            <a:spLocks noGrp="1"/>
          </p:cNvSpPr>
          <p:nvPr>
            <p:ph type="ftr" sz="quarter" idx="30"/>
          </p:nvPr>
        </p:nvSpPr>
        <p:spPr/>
        <p:txBody>
          <a:bodyPr/>
          <a:lstStyle>
            <a:lvl1pPr>
              <a:defRPr/>
            </a:lvl1pPr>
          </a:lstStyle>
          <a:p>
            <a:pPr>
              <a:defRPr/>
            </a:pPr>
            <a:endParaRPr lang="en-US"/>
          </a:p>
        </p:txBody>
      </p:sp>
      <p:sp>
        <p:nvSpPr>
          <p:cNvPr id="10" name="Rectangle 16"/>
          <p:cNvSpPr>
            <a:spLocks noGrp="1"/>
          </p:cNvSpPr>
          <p:nvPr>
            <p:ph type="sldNum" sz="quarter" idx="31"/>
          </p:nvPr>
        </p:nvSpPr>
        <p:spPr/>
        <p:txBody>
          <a:bodyPr/>
          <a:lstStyle>
            <a:lvl1pPr>
              <a:defRPr/>
            </a:lvl1pPr>
          </a:lstStyle>
          <a:p>
            <a:pPr>
              <a:defRPr/>
            </a:pPr>
            <a:fld id="{E65A899C-B338-48BE-801D-99CE5BE7EF71}" type="slidenum">
              <a:rPr lang="en-US"/>
              <a:pPr>
                <a:defRPr/>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FC118307-AD07-4AF7-9283-D9B9C0D2841C}" type="datetimeFigureOut">
              <a:rPr lang="en-US"/>
              <a:pPr>
                <a:defRPr/>
              </a:pPr>
              <a:t>8/8/2013</a:t>
            </a:fld>
            <a:endParaRPr lang="en-US" dirty="0"/>
          </a:p>
        </p:txBody>
      </p:sp>
      <p:sp>
        <p:nvSpPr>
          <p:cNvPr id="8" name="Rectangle 25"/>
          <p:cNvSpPr>
            <a:spLocks noGrp="1"/>
          </p:cNvSpPr>
          <p:nvPr>
            <p:ph type="ftr" sz="quarter" idx="32"/>
          </p:nvPr>
        </p:nvSpPr>
        <p:spPr/>
        <p:txBody>
          <a:bodyPr/>
          <a:lstStyle>
            <a:lvl1pPr>
              <a:defRPr/>
            </a:lvl1pPr>
          </a:lstStyle>
          <a:p>
            <a:pPr>
              <a:defRPr/>
            </a:pPr>
            <a:endParaRPr lang="en-US"/>
          </a:p>
        </p:txBody>
      </p:sp>
      <p:sp>
        <p:nvSpPr>
          <p:cNvPr id="9" name="Rectangle 16"/>
          <p:cNvSpPr>
            <a:spLocks noGrp="1"/>
          </p:cNvSpPr>
          <p:nvPr>
            <p:ph type="sldNum" sz="quarter" idx="33"/>
          </p:nvPr>
        </p:nvSpPr>
        <p:spPr/>
        <p:txBody>
          <a:bodyPr/>
          <a:lstStyle>
            <a:lvl1pPr>
              <a:defRPr/>
            </a:lvl1pPr>
          </a:lstStyle>
          <a:p>
            <a:pPr>
              <a:defRPr/>
            </a:pPr>
            <a:fld id="{60BC1CDF-4089-40F0-B083-6D6E1C97F9EE}" type="slidenum">
              <a:rPr lang="en-US"/>
              <a:pPr>
                <a:defRPr/>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lstStyle>
          <a:p>
            <a:pPr lvl="0"/>
            <a:r>
              <a:rPr lang="en-US" dirty="0" smtClean="0"/>
              <a:t>Click to edit Master text styles</a:t>
            </a:r>
          </a:p>
        </p:txBody>
      </p:sp>
      <p:sp>
        <p:nvSpPr>
          <p:cNvPr id="5" name="Rectangle 3"/>
          <p:cNvSpPr>
            <a:spLocks noGrp="1"/>
          </p:cNvSpPr>
          <p:nvPr>
            <p:ph type="dt" sz="half" idx="16"/>
          </p:nvPr>
        </p:nvSpPr>
        <p:spPr/>
        <p:txBody>
          <a:bodyPr/>
          <a:lstStyle>
            <a:lvl1pPr>
              <a:defRPr/>
            </a:lvl1pPr>
          </a:lstStyle>
          <a:p>
            <a:pPr>
              <a:defRPr/>
            </a:pPr>
            <a:fld id="{4CB945DF-853A-42A8-B5DB-37B941C764CD}" type="datetimeFigureOut">
              <a:rPr lang="en-US"/>
              <a:pPr>
                <a:defRPr/>
              </a:pPr>
              <a:t>8/8/2013</a:t>
            </a:fld>
            <a:endParaRPr lang="en-US" dirty="0"/>
          </a:p>
        </p:txBody>
      </p:sp>
      <p:sp>
        <p:nvSpPr>
          <p:cNvPr id="6"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1101B22C-DE7E-43CB-B33B-33E5FE1513BE}" type="slidenum">
              <a:rPr lang="en-US"/>
              <a:pPr>
                <a:defRPr/>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lstStyle>
          <a:p>
            <a:pPr lvl="0"/>
            <a:r>
              <a:rPr lang="en-US" dirty="0"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lstStyle>
          <a:p>
            <a:pPr lvl="0"/>
            <a:r>
              <a:rPr lang="en-US" dirty="0" smtClean="0"/>
              <a:t>Click to edit Master text styles</a:t>
            </a:r>
          </a:p>
        </p:txBody>
      </p:sp>
      <p:sp>
        <p:nvSpPr>
          <p:cNvPr id="9" name="Rectangle 3"/>
          <p:cNvSpPr>
            <a:spLocks noGrp="1"/>
          </p:cNvSpPr>
          <p:nvPr>
            <p:ph type="dt" sz="half" idx="17"/>
          </p:nvPr>
        </p:nvSpPr>
        <p:spPr/>
        <p:txBody>
          <a:bodyPr/>
          <a:lstStyle>
            <a:lvl1pPr>
              <a:defRPr/>
            </a:lvl1pPr>
          </a:lstStyle>
          <a:p>
            <a:pPr>
              <a:defRPr/>
            </a:pPr>
            <a:fld id="{0A77EF62-736C-49CD-8453-25BC0F93A1D6}" type="datetimeFigureOut">
              <a:rPr lang="en-US"/>
              <a:pPr>
                <a:defRPr/>
              </a:pPr>
              <a:t>8/8/2013</a:t>
            </a:fld>
            <a:endParaRPr lang="en-US" dirty="0"/>
          </a:p>
        </p:txBody>
      </p:sp>
      <p:sp>
        <p:nvSpPr>
          <p:cNvPr id="10" name="Rectangle 25"/>
          <p:cNvSpPr>
            <a:spLocks noGrp="1"/>
          </p:cNvSpPr>
          <p:nvPr>
            <p:ph type="ftr" sz="quarter" idx="18"/>
          </p:nvPr>
        </p:nvSpPr>
        <p:spPr/>
        <p:txBody>
          <a:bodyPr/>
          <a:lstStyle>
            <a:lvl1pPr>
              <a:defRPr/>
            </a:lvl1pPr>
          </a:lstStyle>
          <a:p>
            <a:pPr>
              <a:defRPr/>
            </a:pPr>
            <a:endParaRPr lang="en-US"/>
          </a:p>
        </p:txBody>
      </p:sp>
      <p:sp>
        <p:nvSpPr>
          <p:cNvPr id="11" name="Rectangle 16"/>
          <p:cNvSpPr>
            <a:spLocks noGrp="1"/>
          </p:cNvSpPr>
          <p:nvPr>
            <p:ph type="sldNum" sz="quarter" idx="19"/>
          </p:nvPr>
        </p:nvSpPr>
        <p:spPr/>
        <p:txBody>
          <a:bodyPr/>
          <a:lstStyle>
            <a:lvl1pPr>
              <a:defRPr/>
            </a:lvl1pPr>
          </a:lstStyle>
          <a:p>
            <a:pPr>
              <a:defRPr/>
            </a:pPr>
            <a:fld id="{5D54D440-5516-4DDD-B0CB-36E03F138295}"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dirty="0" smtClean="0"/>
              <a:t>Click to edit Master text styles</a:t>
            </a:r>
          </a:p>
        </p:txBody>
      </p:sp>
      <p:sp>
        <p:nvSpPr>
          <p:cNvPr id="4" name="Rectangle 3"/>
          <p:cNvSpPr>
            <a:spLocks noGrp="1"/>
          </p:cNvSpPr>
          <p:nvPr>
            <p:ph type="dt" sz="half" idx="12"/>
          </p:nvPr>
        </p:nvSpPr>
        <p:spPr/>
        <p:txBody>
          <a:bodyPr/>
          <a:lstStyle>
            <a:lvl1pPr>
              <a:defRPr/>
            </a:lvl1pPr>
          </a:lstStyle>
          <a:p>
            <a:pPr>
              <a:defRPr/>
            </a:pPr>
            <a:fld id="{36E771DD-6135-420F-A0BA-89E457F51C3A}" type="datetimeFigureOut">
              <a:rPr lang="en-US"/>
              <a:pPr>
                <a:defRPr/>
              </a:pPr>
              <a:t>8/8/2013</a:t>
            </a:fld>
            <a:endParaRPr lang="en-US" dirty="0"/>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pPr>
              <a:defRPr/>
            </a:pPr>
            <a:fld id="{D2EFAA8E-315C-4B82-853B-BCFB9D214DF0}" type="slidenum">
              <a:rPr lang="en-US"/>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lstStyle>
          <a:p>
            <a:pPr lvl="0"/>
            <a:r>
              <a:rPr lang="en-US" dirty="0" smtClean="0"/>
              <a:t>Click to edit Master text styles</a:t>
            </a:r>
          </a:p>
        </p:txBody>
      </p:sp>
      <p:sp>
        <p:nvSpPr>
          <p:cNvPr id="5" name="Rectangle 3"/>
          <p:cNvSpPr>
            <a:spLocks noGrp="1"/>
          </p:cNvSpPr>
          <p:nvPr>
            <p:ph type="dt" sz="half" idx="31"/>
          </p:nvPr>
        </p:nvSpPr>
        <p:spPr/>
        <p:txBody>
          <a:bodyPr/>
          <a:lstStyle>
            <a:lvl1pPr>
              <a:defRPr/>
            </a:lvl1pPr>
          </a:lstStyle>
          <a:p>
            <a:pPr>
              <a:defRPr/>
            </a:pPr>
            <a:fld id="{B25F4015-00E3-4735-B28E-18E979001F58}" type="datetimeFigureOut">
              <a:rPr lang="en-US"/>
              <a:pPr>
                <a:defRPr/>
              </a:pPr>
              <a:t>8/8/2013</a:t>
            </a:fld>
            <a:endParaRPr lang="en-US" dirty="0"/>
          </a:p>
        </p:txBody>
      </p:sp>
      <p:sp>
        <p:nvSpPr>
          <p:cNvPr id="6" name="Rectangle 25"/>
          <p:cNvSpPr>
            <a:spLocks noGrp="1"/>
          </p:cNvSpPr>
          <p:nvPr>
            <p:ph type="ftr" sz="quarter" idx="32"/>
          </p:nvPr>
        </p:nvSpPr>
        <p:spPr/>
        <p:txBody>
          <a:bodyPr/>
          <a:lstStyle>
            <a:lvl1pPr>
              <a:defRPr/>
            </a:lvl1pPr>
          </a:lstStyle>
          <a:p>
            <a:pPr>
              <a:defRPr/>
            </a:pPr>
            <a:endParaRPr lang="en-US"/>
          </a:p>
        </p:txBody>
      </p:sp>
      <p:sp>
        <p:nvSpPr>
          <p:cNvPr id="7" name="Rectangle 16"/>
          <p:cNvSpPr>
            <a:spLocks noGrp="1"/>
          </p:cNvSpPr>
          <p:nvPr>
            <p:ph type="sldNum" sz="quarter" idx="33"/>
          </p:nvPr>
        </p:nvSpPr>
        <p:spPr/>
        <p:txBody>
          <a:bodyPr/>
          <a:lstStyle>
            <a:lvl1pPr>
              <a:defRPr/>
            </a:lvl1pPr>
          </a:lstStyle>
          <a:p>
            <a:pPr>
              <a:defRPr/>
            </a:pPr>
            <a:fld id="{99D116E6-A405-4994-B568-768B6B0327D1}" type="slidenum">
              <a:rPr lang="en-US"/>
              <a:pPr>
                <a:defRPr/>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smtClean="0"/>
              <a:t>Click to edit Master title style</a:t>
            </a:r>
            <a:endParaRPr lang="en-US"/>
          </a:p>
        </p:txBody>
      </p:sp>
      <p:sp>
        <p:nvSpPr>
          <p:cNvPr id="14" name="Rectangle 6"/>
          <p:cNvSpPr>
            <a:spLocks noGrp="1"/>
          </p:cNvSpPr>
          <p:nvPr>
            <p:ph idx="1"/>
          </p:nvPr>
        </p:nvSpPr>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3733A08F-EEFD-4687-A323-B86F3896802A}" type="datetimeFigureOut">
              <a:rPr lang="en-US"/>
              <a:pPr>
                <a:defRPr/>
              </a:pPr>
              <a:t>8/8/2013</a:t>
            </a:fld>
            <a:endParaRPr lang="en-US" dirty="0"/>
          </a:p>
        </p:txBody>
      </p:sp>
      <p:sp>
        <p:nvSpPr>
          <p:cNvPr id="5" name="Rectangle 25"/>
          <p:cNvSpPr>
            <a:spLocks noGrp="1"/>
          </p:cNvSpPr>
          <p:nvPr>
            <p:ph type="ftr" sz="quarter" idx="11"/>
          </p:nvPr>
        </p:nvSpPr>
        <p:spPr/>
        <p:txBody>
          <a:bodyPr/>
          <a:lstStyle>
            <a:lvl1pPr>
              <a:defRPr/>
            </a:lvl1pPr>
          </a:lstStyle>
          <a:p>
            <a:pPr>
              <a:defRPr/>
            </a:pPr>
            <a:endParaRPr lang="en-US"/>
          </a:p>
        </p:txBody>
      </p:sp>
      <p:sp>
        <p:nvSpPr>
          <p:cNvPr id="6" name="Rectangle 16"/>
          <p:cNvSpPr>
            <a:spLocks noGrp="1"/>
          </p:cNvSpPr>
          <p:nvPr>
            <p:ph type="sldNum" sz="quarter" idx="12"/>
          </p:nvPr>
        </p:nvSpPr>
        <p:spPr/>
        <p:txBody>
          <a:bodyPr/>
          <a:lstStyle>
            <a:lvl1pPr>
              <a:defRPr/>
            </a:lvl1pPr>
          </a:lstStyle>
          <a:p>
            <a:pPr>
              <a:defRPr/>
            </a:pPr>
            <a:fld id="{DABEE0A2-A2B9-4AB8-99DD-6746C95B2605}"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2286000" y="6248400"/>
            <a:ext cx="6248400" cy="457200"/>
          </a:xfrm>
        </p:spPr>
        <p:txBody>
          <a:bodyPr/>
          <a:lstStyle>
            <a:lvl1pPr fontAlgn="auto">
              <a:spcBef>
                <a:spcPts val="0"/>
              </a:spcBef>
              <a:spcAft>
                <a:spcPts val="0"/>
              </a:spcAft>
              <a:defRPr>
                <a:latin typeface="Arial"/>
                <a:ea typeface="+mn-ea"/>
                <a:cs typeface="+mn-cs"/>
              </a:defRPr>
            </a:lvl1pPr>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noChangeArrowheads="1"/>
          </p:cNvSpPr>
          <p:nvPr>
            <p:ph type="ftr" sz="quarter" idx="10"/>
          </p:nvPr>
        </p:nvSpPr>
        <p:spPr>
          <a:xfrm>
            <a:off x="2286000" y="6248400"/>
            <a:ext cx="6248400" cy="457200"/>
          </a:xfrm>
        </p:spPr>
        <p:txBody>
          <a:bodyPr/>
          <a:lstStyle>
            <a:lvl1pPr fontAlgn="auto">
              <a:spcBef>
                <a:spcPts val="0"/>
              </a:spcBef>
              <a:spcAft>
                <a:spcPts val="0"/>
              </a:spcAft>
              <a:defRPr>
                <a:latin typeface="Arial"/>
                <a:ea typeface="+mn-ea"/>
                <a:cs typeface="+mn-cs"/>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p:spPr>
        <p:txBody>
          <a:bodyPr vert="horz" wrap="square" lIns="91440" tIns="45720" rIns="91440" bIns="45720" numCol="1" anchor="t" anchorCtr="0" compatLnSpc="1">
            <a:prstTxWarp prst="textNoShape">
              <a:avLst/>
            </a:prstTxWarp>
          </a:bodyPr>
          <a:lstStyle>
            <a:lvl1pPr>
              <a:defRPr/>
            </a:lvl1pPr>
          </a:lstStyle>
          <a:p>
            <a:pPr>
              <a:defRPr/>
            </a:pPr>
            <a:fld id="{2E9AD859-0C70-F54C-A401-B026D76F1438}" type="datetime1">
              <a:rPr lang="en-US"/>
              <a:pPr>
                <a:defRPr/>
              </a:pPr>
              <a:t>8/8/2013</a:t>
            </a:fld>
            <a:endParaRPr lang="en-US" dirty="0"/>
          </a:p>
        </p:txBody>
      </p:sp>
      <p:sp>
        <p:nvSpPr>
          <p:cNvPr id="4" name="Footer Placeholder 3"/>
          <p:cNvSpPr>
            <a:spLocks noGrp="1"/>
          </p:cNvSpPr>
          <p:nvPr>
            <p:ph type="ftr" sz="quarter" idx="11"/>
          </p:nvPr>
        </p:nvSpPr>
        <p:spPr>
          <a:xfrm>
            <a:off x="3124200" y="6356350"/>
            <a:ext cx="2895600" cy="365125"/>
          </a:xfrm>
        </p:spPr>
        <p:txBody>
          <a:bodyPr/>
          <a:lstStyle>
            <a:lvl1pPr fontAlgn="auto">
              <a:spcBef>
                <a:spcPts val="0"/>
              </a:spcBef>
              <a:spcAft>
                <a:spcPts val="0"/>
              </a:spcAft>
              <a:defRPr>
                <a:latin typeface="Arial"/>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p:spPr>
        <p:txBody>
          <a:bodyPr vert="horz" wrap="square" lIns="91440" tIns="45720" rIns="91440" bIns="45720" numCol="1" anchor="t" anchorCtr="0" compatLnSpc="1">
            <a:prstTxWarp prst="textNoShape">
              <a:avLst/>
            </a:prstTxWarp>
          </a:bodyPr>
          <a:lstStyle>
            <a:lvl1pPr>
              <a:defRPr/>
            </a:lvl1pPr>
          </a:lstStyle>
          <a:p>
            <a:pPr>
              <a:defRPr/>
            </a:pPr>
            <a:fld id="{9CA3194C-EB64-4920-8CAE-4E7FCFFFE94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dirty="0" smtClean="0"/>
              <a:t>Click to edit Master text styles</a:t>
            </a:r>
          </a:p>
        </p:txBody>
      </p:sp>
      <p:sp>
        <p:nvSpPr>
          <p:cNvPr id="4" name="Rectangle 3"/>
          <p:cNvSpPr>
            <a:spLocks noGrp="1"/>
          </p:cNvSpPr>
          <p:nvPr>
            <p:ph type="dt" sz="half" idx="12"/>
          </p:nvPr>
        </p:nvSpPr>
        <p:spPr/>
        <p:txBody>
          <a:bodyPr/>
          <a:lstStyle>
            <a:lvl1pPr>
              <a:defRPr/>
            </a:lvl1pPr>
          </a:lstStyle>
          <a:p>
            <a:pPr>
              <a:defRPr/>
            </a:pPr>
            <a:fld id="{39C4E388-8A25-491F-8110-5454571AF851}" type="datetimeFigureOut">
              <a:rPr lang="en-US"/>
              <a:pPr>
                <a:defRPr/>
              </a:pPr>
              <a:t>8/8/2013</a:t>
            </a:fld>
            <a:endParaRPr lang="en-US" dirty="0"/>
          </a:p>
        </p:txBody>
      </p:sp>
      <p:sp>
        <p:nvSpPr>
          <p:cNvPr id="5" name="Rectangle 25"/>
          <p:cNvSpPr>
            <a:spLocks noGrp="1"/>
          </p:cNvSpPr>
          <p:nvPr>
            <p:ph type="ftr" sz="quarter" idx="13"/>
          </p:nvPr>
        </p:nvSpPr>
        <p:spPr/>
        <p:txBody>
          <a:bodyPr/>
          <a:lstStyle>
            <a:lvl1pPr>
              <a:defRPr/>
            </a:lvl1pPr>
          </a:lstStyle>
          <a:p>
            <a:pPr>
              <a:defRPr/>
            </a:pPr>
            <a:endParaRPr lang="en-US"/>
          </a:p>
        </p:txBody>
      </p:sp>
      <p:sp>
        <p:nvSpPr>
          <p:cNvPr id="6" name="Rectangle 16"/>
          <p:cNvSpPr>
            <a:spLocks noGrp="1"/>
          </p:cNvSpPr>
          <p:nvPr>
            <p:ph type="sldNum" sz="quarter" idx="14"/>
          </p:nvPr>
        </p:nvSpPr>
        <p:spPr/>
        <p:txBody>
          <a:bodyPr/>
          <a:lstStyle>
            <a:lvl1pPr>
              <a:defRPr/>
            </a:lvl1pPr>
          </a:lstStyle>
          <a:p>
            <a:pPr>
              <a:defRPr/>
            </a:pPr>
            <a:fld id="{3A5754B3-60DC-448E-B0FD-2A41D3F8221A}"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lstStyle>
          <a:p>
            <a:r>
              <a:rPr lang="en-US" dirty="0"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lstStyle>
          <a:p>
            <a:pPr lvl="0"/>
            <a:r>
              <a:rPr lang="en-US" dirty="0"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smtClean="0"/>
              <a:t>Click icon to add picture</a:t>
            </a:r>
            <a:endParaRPr lang="en-US" noProof="0" dirty="0"/>
          </a:p>
        </p:txBody>
      </p:sp>
      <p:sp>
        <p:nvSpPr>
          <p:cNvPr id="8" name="Rectangle 3"/>
          <p:cNvSpPr>
            <a:spLocks noGrp="1"/>
          </p:cNvSpPr>
          <p:nvPr>
            <p:ph type="dt" sz="half" idx="17"/>
          </p:nvPr>
        </p:nvSpPr>
        <p:spPr/>
        <p:txBody>
          <a:bodyPr/>
          <a:lstStyle>
            <a:lvl1pPr>
              <a:defRPr/>
            </a:lvl1pPr>
          </a:lstStyle>
          <a:p>
            <a:pPr>
              <a:defRPr/>
            </a:pPr>
            <a:fld id="{13977FFB-7AE5-450B-8B30-E7353B802D1F}" type="datetimeFigureOut">
              <a:rPr lang="en-US"/>
              <a:pPr>
                <a:defRPr/>
              </a:pPr>
              <a:t>8/8/2013</a:t>
            </a:fld>
            <a:endParaRPr lang="en-US" dirty="0"/>
          </a:p>
        </p:txBody>
      </p:sp>
      <p:sp>
        <p:nvSpPr>
          <p:cNvPr id="9" name="Rectangle 25"/>
          <p:cNvSpPr>
            <a:spLocks noGrp="1"/>
          </p:cNvSpPr>
          <p:nvPr>
            <p:ph type="ftr" sz="quarter" idx="18"/>
          </p:nvPr>
        </p:nvSpPr>
        <p:spPr/>
        <p:txBody>
          <a:bodyPr/>
          <a:lstStyle>
            <a:lvl1pPr>
              <a:defRPr/>
            </a:lvl1pPr>
          </a:lstStyle>
          <a:p>
            <a:pPr>
              <a:defRPr/>
            </a:pPr>
            <a:endParaRPr lang="en-US"/>
          </a:p>
        </p:txBody>
      </p:sp>
      <p:sp>
        <p:nvSpPr>
          <p:cNvPr id="10" name="Rectangle 16"/>
          <p:cNvSpPr>
            <a:spLocks noGrp="1"/>
          </p:cNvSpPr>
          <p:nvPr>
            <p:ph type="sldNum" sz="quarter" idx="19"/>
          </p:nvPr>
        </p:nvSpPr>
        <p:spPr/>
        <p:txBody>
          <a:bodyPr/>
          <a:lstStyle>
            <a:lvl1pPr>
              <a:defRPr/>
            </a:lvl1pPr>
          </a:lstStyle>
          <a:p>
            <a:pPr>
              <a:defRPr/>
            </a:pPr>
            <a:fld id="{0913535F-04C2-4045-9131-C1BCF1613772}"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edit Master text styles</a:t>
            </a:r>
          </a:p>
        </p:txBody>
      </p:sp>
      <p:sp>
        <p:nvSpPr>
          <p:cNvPr id="6" name="Rectangle 3"/>
          <p:cNvSpPr>
            <a:spLocks noGrp="1"/>
          </p:cNvSpPr>
          <p:nvPr>
            <p:ph type="dt" sz="half" idx="16"/>
          </p:nvPr>
        </p:nvSpPr>
        <p:spPr/>
        <p:txBody>
          <a:bodyPr/>
          <a:lstStyle>
            <a:lvl1pPr>
              <a:defRPr/>
            </a:lvl1pPr>
          </a:lstStyle>
          <a:p>
            <a:pPr>
              <a:defRPr/>
            </a:pPr>
            <a:fld id="{A8C81AA9-BBF8-432A-A0D4-423CCEA1DA33}" type="datetimeFigureOut">
              <a:rPr lang="en-US"/>
              <a:pPr>
                <a:defRPr/>
              </a:pPr>
              <a:t>8/8/2013</a:t>
            </a:fld>
            <a:endParaRPr lang="en-US" dirty="0"/>
          </a:p>
        </p:txBody>
      </p:sp>
      <p:sp>
        <p:nvSpPr>
          <p:cNvPr id="7"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7A0881B7-64C6-40B5-90CC-2CABD63BF94B}"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edit Master text styles</a:t>
            </a:r>
          </a:p>
        </p:txBody>
      </p:sp>
      <p:sp>
        <p:nvSpPr>
          <p:cNvPr id="6" name="Rectangle 3"/>
          <p:cNvSpPr>
            <a:spLocks noGrp="1"/>
          </p:cNvSpPr>
          <p:nvPr>
            <p:ph type="dt" sz="half" idx="18"/>
          </p:nvPr>
        </p:nvSpPr>
        <p:spPr/>
        <p:txBody>
          <a:bodyPr/>
          <a:lstStyle>
            <a:lvl1pPr>
              <a:defRPr/>
            </a:lvl1pPr>
          </a:lstStyle>
          <a:p>
            <a:pPr>
              <a:defRPr/>
            </a:pPr>
            <a:fld id="{E2E44197-21F6-43CC-A496-0EF94EC2175B}" type="datetimeFigureOut">
              <a:rPr lang="en-US"/>
              <a:pPr>
                <a:defRPr/>
              </a:pPr>
              <a:t>8/8/2013</a:t>
            </a:fld>
            <a:endParaRPr lang="en-US" dirty="0"/>
          </a:p>
        </p:txBody>
      </p:sp>
      <p:sp>
        <p:nvSpPr>
          <p:cNvPr id="7" name="Rectangle 25"/>
          <p:cNvSpPr>
            <a:spLocks noGrp="1"/>
          </p:cNvSpPr>
          <p:nvPr>
            <p:ph type="ftr" sz="quarter" idx="19"/>
          </p:nvPr>
        </p:nvSpPr>
        <p:spPr/>
        <p:txBody>
          <a:bodyPr/>
          <a:lstStyle>
            <a:lvl1pPr>
              <a:defRPr/>
            </a:lvl1pPr>
          </a:lstStyle>
          <a:p>
            <a:pPr>
              <a:defRPr/>
            </a:pPr>
            <a:endParaRPr lang="en-US"/>
          </a:p>
        </p:txBody>
      </p:sp>
      <p:sp>
        <p:nvSpPr>
          <p:cNvPr id="9" name="Rectangle 16"/>
          <p:cNvSpPr>
            <a:spLocks noGrp="1"/>
          </p:cNvSpPr>
          <p:nvPr>
            <p:ph type="sldNum" sz="quarter" idx="20"/>
          </p:nvPr>
        </p:nvSpPr>
        <p:spPr/>
        <p:txBody>
          <a:bodyPr/>
          <a:lstStyle>
            <a:lvl1pPr>
              <a:defRPr/>
            </a:lvl1pPr>
          </a:lstStyle>
          <a:p>
            <a:pPr>
              <a:defRPr/>
            </a:pPr>
            <a:fld id="{080E5550-6E3D-4ABF-9321-735F27563DFD}"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dirty="0" smtClean="0"/>
              <a:t>Click to edit Master text styles</a:t>
            </a:r>
          </a:p>
        </p:txBody>
      </p:sp>
      <p:sp>
        <p:nvSpPr>
          <p:cNvPr id="5" name="Rectangle 3"/>
          <p:cNvSpPr>
            <a:spLocks noGrp="1"/>
          </p:cNvSpPr>
          <p:nvPr>
            <p:ph type="dt" sz="half" idx="14"/>
          </p:nvPr>
        </p:nvSpPr>
        <p:spPr/>
        <p:txBody>
          <a:bodyPr/>
          <a:lstStyle>
            <a:lvl1pPr>
              <a:defRPr/>
            </a:lvl1pPr>
          </a:lstStyle>
          <a:p>
            <a:pPr>
              <a:defRPr/>
            </a:pPr>
            <a:fld id="{5D849623-2E83-4FFA-9ED8-3325450CDDBE}" type="datetimeFigureOut">
              <a:rPr lang="en-US"/>
              <a:pPr>
                <a:defRPr/>
              </a:pPr>
              <a:t>8/8/2013</a:t>
            </a:fld>
            <a:endParaRPr lang="en-US" dirty="0"/>
          </a:p>
        </p:txBody>
      </p:sp>
      <p:sp>
        <p:nvSpPr>
          <p:cNvPr id="7"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C552EEAC-497F-4F0F-9A5A-3A525DADB248}"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dirty="0" smtClean="0"/>
              <a:t>Click to edit Master text styles</a:t>
            </a:r>
          </a:p>
        </p:txBody>
      </p:sp>
      <p:sp>
        <p:nvSpPr>
          <p:cNvPr id="8" name="Rectangle 3"/>
          <p:cNvSpPr>
            <a:spLocks noGrp="1"/>
          </p:cNvSpPr>
          <p:nvPr>
            <p:ph type="dt" sz="half" idx="16"/>
          </p:nvPr>
        </p:nvSpPr>
        <p:spPr/>
        <p:txBody>
          <a:bodyPr/>
          <a:lstStyle>
            <a:lvl1pPr>
              <a:defRPr/>
            </a:lvl1pPr>
          </a:lstStyle>
          <a:p>
            <a:pPr>
              <a:defRPr/>
            </a:pPr>
            <a:fld id="{0C8113BA-2301-46AD-8ECD-E1E1E3C4F1DF}" type="datetimeFigureOut">
              <a:rPr lang="en-US"/>
              <a:pPr>
                <a:defRPr/>
              </a:pPr>
              <a:t>8/8/2013</a:t>
            </a:fld>
            <a:endParaRPr lang="en-US" dirty="0"/>
          </a:p>
        </p:txBody>
      </p:sp>
      <p:sp>
        <p:nvSpPr>
          <p:cNvPr id="9" name="Rectangle 25"/>
          <p:cNvSpPr>
            <a:spLocks noGrp="1"/>
          </p:cNvSpPr>
          <p:nvPr>
            <p:ph type="ftr" sz="quarter" idx="17"/>
          </p:nvPr>
        </p:nvSpPr>
        <p:spPr/>
        <p:txBody>
          <a:bodyPr/>
          <a:lstStyle>
            <a:lvl1pPr>
              <a:defRPr/>
            </a:lvl1pPr>
          </a:lstStyle>
          <a:p>
            <a:pPr>
              <a:defRPr/>
            </a:pPr>
            <a:endParaRPr lang="en-US"/>
          </a:p>
        </p:txBody>
      </p:sp>
      <p:sp>
        <p:nvSpPr>
          <p:cNvPr id="10" name="Rectangle 16"/>
          <p:cNvSpPr>
            <a:spLocks noGrp="1"/>
          </p:cNvSpPr>
          <p:nvPr>
            <p:ph type="sldNum" sz="quarter" idx="18"/>
          </p:nvPr>
        </p:nvSpPr>
        <p:spPr/>
        <p:txBody>
          <a:bodyPr/>
          <a:lstStyle>
            <a:lvl1pPr>
              <a:defRPr/>
            </a:lvl1pPr>
          </a:lstStyle>
          <a:p>
            <a:pPr>
              <a:defRPr/>
            </a:pPr>
            <a:fld id="{BC804F12-D47A-46F7-AE9A-DD3840BD257B}"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smtClean="0"/>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lstStyle>
          <a:p>
            <a:pPr>
              <a:defRPr/>
            </a:pPr>
            <a:fld id="{5F305BED-6951-4C36-8AB8-862ECCFCED79}" type="datetimeFigureOut">
              <a:rPr lang="en-US"/>
              <a:pPr>
                <a:defRPr/>
              </a:pPr>
              <a:t>8/8/2013</a:t>
            </a:fld>
            <a:endParaRPr lang="en-US" dirty="0"/>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lstStyle>
          <a:p>
            <a:pPr>
              <a:defRPr/>
            </a:pPr>
            <a:endParaRPr lang="en-US"/>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lstStyle>
          <a:p>
            <a:pPr>
              <a:defRPr/>
            </a:pPr>
            <a:fld id="{73BE06EA-DAF0-44E5-BF6B-3E63AC544F95}"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74" r:id="rId1"/>
    <p:sldLayoutId id="2147483673" r:id="rId2"/>
    <p:sldLayoutId id="2147483672" r:id="rId3"/>
    <p:sldLayoutId id="2147483675"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 id="2147483663" r:id="rId13"/>
    <p:sldLayoutId id="2147483662" r:id="rId14"/>
    <p:sldLayoutId id="2147483661" r:id="rId15"/>
    <p:sldLayoutId id="2147483660" r:id="rId16"/>
    <p:sldLayoutId id="2147483659" r:id="rId17"/>
    <p:sldLayoutId id="2147483658" r:id="rId18"/>
    <p:sldLayoutId id="2147483657" r:id="rId19"/>
    <p:sldLayoutId id="2147483656" r:id="rId20"/>
    <p:sldLayoutId id="2147483655" r:id="rId21"/>
    <p:sldLayoutId id="2147483676" r:id="rId22"/>
    <p:sldLayoutId id="2147483677" r:id="rId23"/>
    <p:sldLayoutId id="2147483678" r:id="rId24"/>
    <p:sldLayoutId id="2147483679" r:id="rId2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pitchFamily="-123" charset="-128"/>
          <a:cs typeface="ＭＳ Ｐゴシック" pitchFamily="-123" charset="-128"/>
        </a:defRPr>
      </a:lvl1pPr>
      <a:lvl2pPr algn="l" rtl="0" eaLnBrk="0" fontAlgn="base" hangingPunct="0">
        <a:spcBef>
          <a:spcPct val="0"/>
        </a:spcBef>
        <a:spcAft>
          <a:spcPct val="0"/>
        </a:spcAft>
        <a:defRPr sz="3200">
          <a:solidFill>
            <a:schemeClr val="tx2"/>
          </a:solidFill>
          <a:latin typeface="Century Schoolbook" pitchFamily="-123" charset="0"/>
          <a:ea typeface="ＭＳ Ｐゴシック" pitchFamily="-123" charset="-128"/>
          <a:cs typeface="ＭＳ Ｐゴシック" pitchFamily="-123" charset="-128"/>
        </a:defRPr>
      </a:lvl2pPr>
      <a:lvl3pPr algn="l" rtl="0" eaLnBrk="0" fontAlgn="base" hangingPunct="0">
        <a:spcBef>
          <a:spcPct val="0"/>
        </a:spcBef>
        <a:spcAft>
          <a:spcPct val="0"/>
        </a:spcAft>
        <a:defRPr sz="3200">
          <a:solidFill>
            <a:schemeClr val="tx2"/>
          </a:solidFill>
          <a:latin typeface="Century Schoolbook" pitchFamily="-123" charset="0"/>
          <a:ea typeface="ＭＳ Ｐゴシック" pitchFamily="-123" charset="-128"/>
          <a:cs typeface="ＭＳ Ｐゴシック" pitchFamily="-123" charset="-128"/>
        </a:defRPr>
      </a:lvl3pPr>
      <a:lvl4pPr algn="l" rtl="0" eaLnBrk="0" fontAlgn="base" hangingPunct="0">
        <a:spcBef>
          <a:spcPct val="0"/>
        </a:spcBef>
        <a:spcAft>
          <a:spcPct val="0"/>
        </a:spcAft>
        <a:defRPr sz="3200">
          <a:solidFill>
            <a:schemeClr val="tx2"/>
          </a:solidFill>
          <a:latin typeface="Century Schoolbook" pitchFamily="-123" charset="0"/>
          <a:ea typeface="ＭＳ Ｐゴシック" pitchFamily="-123" charset="-128"/>
          <a:cs typeface="ＭＳ Ｐゴシック" pitchFamily="-123" charset="-128"/>
        </a:defRPr>
      </a:lvl4pPr>
      <a:lvl5pPr algn="l" rtl="0" eaLnBrk="0" fontAlgn="base" hangingPunct="0">
        <a:spcBef>
          <a:spcPct val="0"/>
        </a:spcBef>
        <a:spcAft>
          <a:spcPct val="0"/>
        </a:spcAft>
        <a:defRPr sz="3200">
          <a:solidFill>
            <a:schemeClr val="tx2"/>
          </a:solidFill>
          <a:latin typeface="Century Schoolbook" pitchFamily="-123" charset="0"/>
          <a:ea typeface="ＭＳ Ｐゴシック" pitchFamily="-123" charset="-128"/>
          <a:cs typeface="ＭＳ Ｐゴシック" pitchFamily="-123"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23" charset="-128"/>
          <a:cs typeface="ＭＳ Ｐゴシック" pitchFamily="-123"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23" charset="-128"/>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23" charset="-128"/>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123" charset="-128"/>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23"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p:cNvSpPr>
          <p:nvPr>
            <p:ph type="body" sz="quarter" idx="10"/>
          </p:nvPr>
        </p:nvSpPr>
        <p:spPr>
          <a:xfrm>
            <a:off x="533400" y="5229225"/>
            <a:ext cx="8153400" cy="1552575"/>
          </a:xfrm>
        </p:spPr>
        <p:txBody>
          <a:bodyPr/>
          <a:lstStyle/>
          <a:p>
            <a:pPr eaLnBrk="1" fontAlgn="auto" hangingPunct="1">
              <a:spcAft>
                <a:spcPts val="0"/>
              </a:spcAft>
              <a:defRPr/>
            </a:pPr>
            <a:r>
              <a:rPr lang="en-US" sz="3200" i="1" dirty="0" smtClean="0">
                <a:solidFill>
                  <a:schemeClr val="bg2">
                    <a:lumMod val="20000"/>
                    <a:lumOff val="80000"/>
                  </a:schemeClr>
                </a:solidFill>
                <a:effectLst>
                  <a:outerShdw blurRad="50800" dist="38100" dir="2700000" algn="tl" rotWithShape="0">
                    <a:prstClr val="black">
                      <a:alpha val="40000"/>
                    </a:prstClr>
                  </a:outerShdw>
                </a:effectLst>
                <a:cs typeface="A Little Pot"/>
              </a:rPr>
              <a:t>To see things in the seed, that is genius.</a:t>
            </a:r>
          </a:p>
          <a:p>
            <a:pPr eaLnBrk="1" fontAlgn="auto" hangingPunct="1">
              <a:spcAft>
                <a:spcPts val="0"/>
              </a:spcAft>
              <a:defRPr/>
            </a:pPr>
            <a:r>
              <a:rPr lang="en-US" sz="3200" i="1" dirty="0" smtClean="0">
                <a:solidFill>
                  <a:schemeClr val="bg2">
                    <a:lumMod val="20000"/>
                    <a:lumOff val="80000"/>
                  </a:schemeClr>
                </a:solidFill>
                <a:effectLst>
                  <a:outerShdw blurRad="50800" dist="38100" dir="2700000" algn="tl" rotWithShape="0">
                    <a:prstClr val="black">
                      <a:alpha val="40000"/>
                    </a:prstClr>
                  </a:outerShdw>
                </a:effectLst>
                <a:cs typeface="A Little Pot"/>
              </a:rPr>
              <a:t>Lao Tzu </a:t>
            </a:r>
            <a:endParaRPr lang="en-US" sz="3200" i="1" dirty="0">
              <a:solidFill>
                <a:schemeClr val="bg2">
                  <a:lumMod val="20000"/>
                  <a:lumOff val="80000"/>
                </a:schemeClr>
              </a:solidFill>
              <a:effectLst>
                <a:outerShdw blurRad="50800" dist="38100" dir="2700000" algn="tl" rotWithShape="0">
                  <a:prstClr val="black">
                    <a:alpha val="40000"/>
                  </a:prstClr>
                </a:outerShdw>
              </a:effectLst>
              <a:cs typeface="A Little Pot"/>
            </a:endParaRPr>
          </a:p>
        </p:txBody>
      </p:sp>
      <p:sp>
        <p:nvSpPr>
          <p:cNvPr id="7" name="Title 6"/>
          <p:cNvSpPr>
            <a:spLocks noGrp="1"/>
          </p:cNvSpPr>
          <p:nvPr>
            <p:ph type="title"/>
          </p:nvPr>
        </p:nvSpPr>
        <p:spPr>
          <a:xfrm>
            <a:off x="457200" y="152400"/>
            <a:ext cx="8297863" cy="1066800"/>
          </a:xfrm>
        </p:spPr>
        <p:txBody>
          <a:bodyPr/>
          <a:lstStyle/>
          <a:p>
            <a:pPr algn="ctr" eaLnBrk="1" fontAlgn="auto" hangingPunct="1">
              <a:spcAft>
                <a:spcPts val="0"/>
              </a:spcAft>
              <a:defRPr/>
            </a:pPr>
            <a:r>
              <a:rPr sz="4800" smtClean="0">
                <a:ea typeface="+mj-ea"/>
                <a:cs typeface="+mj-cs"/>
              </a:rPr>
              <a:t>seed Saving</a:t>
            </a:r>
            <a:endParaRPr sz="4800">
              <a:ea typeface="+mj-ea"/>
              <a:cs typeface="+mj-cs"/>
            </a:endParaRPr>
          </a:p>
        </p:txBody>
      </p:sp>
      <p:pic>
        <p:nvPicPr>
          <p:cNvPr id="29699" name="Picture 4" descr="slide1"/>
          <p:cNvPicPr>
            <a:picLocks noChangeAspect="1" noChangeArrowheads="1"/>
          </p:cNvPicPr>
          <p:nvPr/>
        </p:nvPicPr>
        <p:blipFill>
          <a:blip r:embed="rId3" cstate="print"/>
          <a:srcRect/>
          <a:stretch>
            <a:fillRect/>
          </a:stretch>
        </p:blipFill>
        <p:spPr bwMode="auto">
          <a:xfrm>
            <a:off x="1981200" y="1295400"/>
            <a:ext cx="5105400" cy="373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4648200"/>
            <a:ext cx="7781925" cy="1295400"/>
          </a:xfrm>
        </p:spPr>
        <p:txBody>
          <a:bodyPr/>
          <a:lstStyle/>
          <a:p>
            <a:pPr eaLnBrk="1" fontAlgn="auto" hangingPunct="1">
              <a:spcAft>
                <a:spcPts val="0"/>
              </a:spcAft>
              <a:defRPr/>
            </a:pPr>
            <a:r>
              <a:rPr lang="en-US" dirty="0" smtClean="0">
                <a:ea typeface="+mj-ea"/>
                <a:cs typeface="+mj-cs"/>
              </a:rPr>
              <a:t>2.  What seed is best for me</a:t>
            </a:r>
            <a:endParaRPr lang="en-US" dirty="0">
              <a:ea typeface="+mj-ea"/>
              <a:cs typeface="+mj-cs"/>
            </a:endParaRPr>
          </a:p>
        </p:txBody>
      </p:sp>
      <p:pic>
        <p:nvPicPr>
          <p:cNvPr id="48130" name="Picture 1029" descr="11a"/>
          <p:cNvPicPr>
            <a:picLocks noGrp="1" noChangeAspect="1" noChangeArrowheads="1"/>
          </p:cNvPicPr>
          <p:nvPr>
            <p:ph sz="quarter" idx="4294967295"/>
          </p:nvPr>
        </p:nvPicPr>
        <p:blipFill>
          <a:blip r:embed="rId3" cstate="print"/>
          <a:srcRect/>
          <a:stretch>
            <a:fillRect/>
          </a:stretch>
        </p:blipFill>
        <p:spPr>
          <a:xfrm>
            <a:off x="762000" y="1600200"/>
            <a:ext cx="2209800" cy="3124200"/>
          </a:xfrm>
        </p:spPr>
      </p:pic>
      <p:pic>
        <p:nvPicPr>
          <p:cNvPr id="48131" name="Picture 1030" descr="11b"/>
          <p:cNvPicPr>
            <a:picLocks noGrp="1" noChangeAspect="1" noChangeArrowheads="1"/>
          </p:cNvPicPr>
          <p:nvPr>
            <p:ph sz="quarter" idx="4294967295"/>
          </p:nvPr>
        </p:nvPicPr>
        <p:blipFill>
          <a:blip r:embed="rId4" cstate="print"/>
          <a:srcRect/>
          <a:stretch>
            <a:fillRect/>
          </a:stretch>
        </p:blipFill>
        <p:spPr>
          <a:xfrm>
            <a:off x="3581400" y="1395413"/>
            <a:ext cx="1885950" cy="3328987"/>
          </a:xfrm>
        </p:spPr>
      </p:pic>
      <p:pic>
        <p:nvPicPr>
          <p:cNvPr id="48132" name="Picture 1031" descr="11c"/>
          <p:cNvPicPr>
            <a:picLocks noGrp="1" noChangeAspect="1" noChangeArrowheads="1"/>
          </p:cNvPicPr>
          <p:nvPr>
            <p:ph sz="quarter" idx="4294967295"/>
          </p:nvPr>
        </p:nvPicPr>
        <p:blipFill>
          <a:blip r:embed="rId5" cstate="print"/>
          <a:srcRect/>
          <a:stretch>
            <a:fillRect/>
          </a:stretch>
        </p:blipFill>
        <p:spPr>
          <a:xfrm>
            <a:off x="6096000" y="1595438"/>
            <a:ext cx="2570163" cy="2886075"/>
          </a:xfr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3400" y="228600"/>
            <a:ext cx="8305800" cy="58674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Seed Choices:</a:t>
            </a:r>
            <a:endParaRPr lang="en-US" dirty="0" smtClean="0"/>
          </a:p>
          <a:p>
            <a:pPr eaLnBrk="1" fontAlgn="auto" hangingPunct="1">
              <a:spcAft>
                <a:spcPts val="0"/>
              </a:spcAft>
              <a:defRPr/>
            </a:pPr>
            <a:r>
              <a:rPr lang="en-US" sz="2400" dirty="0"/>
              <a:t>Open Pollinated</a:t>
            </a:r>
            <a:r>
              <a:rPr lang="en-US" sz="2400" dirty="0" smtClean="0"/>
              <a:t> (OP) </a:t>
            </a:r>
            <a:r>
              <a:rPr lang="en-US" dirty="0" smtClean="0"/>
              <a:t>– OP’s produce seed that closely resemble the parent.  OP varieties are a result of combining parents that are genetically similar.  If you plant an OP, save seed and grow that seed the next season, the plants will look like the ones you grew last year.  </a:t>
            </a:r>
          </a:p>
          <a:p>
            <a:pPr eaLnBrk="1" fontAlgn="auto" hangingPunct="1">
              <a:spcAft>
                <a:spcPts val="0"/>
              </a:spcAft>
              <a:defRPr/>
            </a:pPr>
            <a:endParaRPr lang="en-US" sz="2400" dirty="0" smtClean="0"/>
          </a:p>
          <a:p>
            <a:pPr eaLnBrk="1" fontAlgn="auto" hangingPunct="1">
              <a:spcAft>
                <a:spcPts val="0"/>
              </a:spcAft>
              <a:defRPr/>
            </a:pPr>
            <a:r>
              <a:rPr lang="en-US" sz="2400" dirty="0" smtClean="0"/>
              <a:t>Heirloom</a:t>
            </a:r>
            <a:r>
              <a:rPr lang="en-US" dirty="0" smtClean="0"/>
              <a:t> – Non-hybrid/open-pollinated varieties that have been passed down from generation to generation (&gt;50 years old is generally considered an heirloom).  </a:t>
            </a:r>
          </a:p>
          <a:p>
            <a:pPr eaLnBrk="1" fontAlgn="auto" hangingPunct="1">
              <a:spcAft>
                <a:spcPts val="0"/>
              </a:spcAft>
              <a:defRPr/>
            </a:pPr>
            <a:endParaRPr lang="en-US" dirty="0" smtClean="0"/>
          </a:p>
          <a:p>
            <a:pPr eaLnBrk="1" fontAlgn="auto" hangingPunct="1">
              <a:spcAft>
                <a:spcPts val="0"/>
              </a:spcAft>
              <a:defRPr/>
            </a:pPr>
            <a:r>
              <a:rPr lang="en-US" sz="2400" dirty="0"/>
              <a:t>Hybrid</a:t>
            </a:r>
            <a:r>
              <a:rPr lang="en-US" dirty="0" smtClean="0"/>
              <a:t> (F1) – F1’s  are a result of a controlled crossing of inbred, genetically distinct parent populations. Seed saved from  F1’s will appear very different from their parents, only a few </a:t>
            </a:r>
            <a:r>
              <a:rPr lang="en-US" dirty="0"/>
              <a:t>plants will look like </a:t>
            </a:r>
            <a:r>
              <a:rPr lang="en-US" dirty="0" smtClean="0"/>
              <a:t>the original F1 variety.   </a:t>
            </a:r>
          </a:p>
          <a:p>
            <a:pPr eaLnBrk="1" fontAlgn="auto" hangingPunct="1">
              <a:spcAft>
                <a:spcPts val="0"/>
              </a:spcAft>
              <a:defRPr/>
            </a:pPr>
            <a:endParaRPr lang="en-US" dirty="0"/>
          </a:p>
          <a:p>
            <a:pPr eaLnBrk="1" fontAlgn="auto" hangingPunct="1">
              <a:spcAft>
                <a:spcPts val="0"/>
              </a:spcAft>
              <a:defRPr/>
            </a:pPr>
            <a:r>
              <a:rPr lang="en-GB" sz="2400" dirty="0"/>
              <a:t>GMO Varieties </a:t>
            </a:r>
            <a:r>
              <a:rPr lang="en-GB" dirty="0" smtClean="0"/>
              <a:t>- Varieties </a:t>
            </a:r>
            <a:r>
              <a:rPr lang="en-GB" dirty="0"/>
              <a:t>in which genes have been inserted into the DNA of the host variety.  The genes that are transferred are often from different species, genera, or even kingdoms </a:t>
            </a:r>
            <a:r>
              <a:rPr lang="en-GB" dirty="0" smtClean="0"/>
              <a:t>(e.g. </a:t>
            </a:r>
            <a:r>
              <a:rPr lang="en-GB" dirty="0" err="1" smtClean="0"/>
              <a:t>Bt</a:t>
            </a:r>
            <a:r>
              <a:rPr lang="en-GB" smtClean="0"/>
              <a:t> toxin)</a:t>
            </a:r>
            <a:r>
              <a:rPr lang="en-GB" dirty="0"/>
              <a:t>.</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533400"/>
            <a:ext cx="7467600" cy="58674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Seed Choices</a:t>
            </a:r>
          </a:p>
          <a:p>
            <a:pPr eaLnBrk="1" fontAlgn="auto" hangingPunct="1">
              <a:spcAft>
                <a:spcPts val="0"/>
              </a:spcAft>
              <a:defRPr/>
            </a:pPr>
            <a:endParaRPr lang="en-US" dirty="0"/>
          </a:p>
          <a:p>
            <a:pPr eaLnBrk="1" fontAlgn="auto" hangingPunct="1">
              <a:spcAft>
                <a:spcPts val="0"/>
              </a:spcAft>
              <a:defRPr/>
            </a:pPr>
            <a:r>
              <a:rPr lang="en-US" sz="2400" dirty="0"/>
              <a:t>From Annuals </a:t>
            </a:r>
            <a:r>
              <a:rPr lang="en-US" dirty="0" smtClean="0"/>
              <a:t>– Plants that require only one growing season to produce seed and complete their life cycle.</a:t>
            </a:r>
          </a:p>
          <a:p>
            <a:pPr eaLnBrk="1" fontAlgn="auto" hangingPunct="1">
              <a:spcAft>
                <a:spcPts val="0"/>
              </a:spcAft>
              <a:defRPr/>
            </a:pPr>
            <a:endParaRPr lang="en-US" dirty="0"/>
          </a:p>
          <a:p>
            <a:pPr eaLnBrk="1" fontAlgn="auto" hangingPunct="1">
              <a:spcAft>
                <a:spcPts val="0"/>
              </a:spcAft>
              <a:defRPr/>
            </a:pPr>
            <a:r>
              <a:rPr lang="en-US" sz="2400" dirty="0"/>
              <a:t>From Biennials </a:t>
            </a:r>
            <a:r>
              <a:rPr lang="en-US" dirty="0" smtClean="0"/>
              <a:t>– Plants that require two growing seasons to produce seed and complete their life cycle.</a:t>
            </a:r>
          </a:p>
          <a:p>
            <a:pPr eaLnBrk="1" fontAlgn="auto" hangingPunct="1">
              <a:spcAft>
                <a:spcPts val="0"/>
              </a:spcAft>
              <a:defRPr/>
            </a:pPr>
            <a:endParaRPr lang="en-US" dirty="0"/>
          </a:p>
          <a:p>
            <a:pPr eaLnBrk="1" fontAlgn="auto" hangingPunct="1">
              <a:spcAft>
                <a:spcPts val="0"/>
              </a:spcAft>
              <a:defRPr/>
            </a:pPr>
            <a:r>
              <a:rPr lang="en-US" sz="2400" dirty="0"/>
              <a:t>From Perennials </a:t>
            </a:r>
            <a:r>
              <a:rPr lang="en-US" dirty="0"/>
              <a:t>– Plants that </a:t>
            </a:r>
            <a:r>
              <a:rPr lang="en-US" dirty="0" smtClean="0"/>
              <a:t>live more than two years, usually producing flowers and seeds from the same root year after year.</a:t>
            </a:r>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48200"/>
            <a:ext cx="7781925" cy="990600"/>
          </a:xfrm>
        </p:spPr>
        <p:txBody>
          <a:bodyPr>
            <a:noAutofit/>
          </a:bodyPr>
          <a:lstStyle/>
          <a:p>
            <a:pPr marL="342900" indent="-342900" eaLnBrk="1" fontAlgn="auto" hangingPunct="1">
              <a:spcAft>
                <a:spcPts val="0"/>
              </a:spcAft>
              <a:defRPr/>
            </a:pPr>
            <a:r>
              <a:rPr lang="en-US" dirty="0" smtClean="0">
                <a:ea typeface="+mj-ea"/>
                <a:cs typeface="+mj-cs"/>
              </a:rPr>
              <a:t>3. </a:t>
            </a:r>
            <a:r>
              <a:rPr lang="en-US" dirty="0">
                <a:ea typeface="+mj-ea"/>
                <a:cs typeface="+mj-cs"/>
              </a:rPr>
              <a:t>Underlying biological principles: </a:t>
            </a:r>
            <a:r>
              <a:rPr lang="en-US" dirty="0" smtClean="0">
                <a:ea typeface="+mj-ea"/>
                <a:cs typeface="+mj-cs"/>
              </a:rPr>
              <a:t> Plant Taxonomy</a:t>
            </a:r>
            <a:endParaRPr lang="en-US" dirty="0">
              <a:ea typeface="+mj-ea"/>
              <a:cs typeface="+mj-cs"/>
            </a:endParaRPr>
          </a:p>
        </p:txBody>
      </p:sp>
      <p:pic>
        <p:nvPicPr>
          <p:cNvPr id="54274" name="Picture 1029" descr="13a"/>
          <p:cNvPicPr>
            <a:picLocks noChangeAspect="1" noChangeArrowheads="1"/>
          </p:cNvPicPr>
          <p:nvPr/>
        </p:nvPicPr>
        <p:blipFill>
          <a:blip r:embed="rId3" cstate="print"/>
          <a:srcRect/>
          <a:stretch>
            <a:fillRect/>
          </a:stretch>
        </p:blipFill>
        <p:spPr bwMode="auto">
          <a:xfrm>
            <a:off x="381000" y="1752600"/>
            <a:ext cx="2590800" cy="2057400"/>
          </a:xfrm>
          <a:prstGeom prst="rect">
            <a:avLst/>
          </a:prstGeom>
          <a:noFill/>
          <a:ln w="9525">
            <a:noFill/>
            <a:miter lim="800000"/>
            <a:headEnd/>
            <a:tailEnd/>
          </a:ln>
        </p:spPr>
      </p:pic>
      <p:pic>
        <p:nvPicPr>
          <p:cNvPr id="54275" name="Picture 1031" descr="13b"/>
          <p:cNvPicPr>
            <a:picLocks noGrp="1" noChangeAspect="1" noChangeArrowheads="1"/>
          </p:cNvPicPr>
          <p:nvPr>
            <p:ph sz="quarter" idx="4294967295"/>
          </p:nvPr>
        </p:nvPicPr>
        <p:blipFill>
          <a:blip r:embed="rId4" cstate="print"/>
          <a:srcRect/>
          <a:stretch>
            <a:fillRect/>
          </a:stretch>
        </p:blipFill>
        <p:spPr>
          <a:xfrm>
            <a:off x="3381375" y="2157413"/>
            <a:ext cx="2227263" cy="1119187"/>
          </a:xfrm>
        </p:spPr>
      </p:pic>
      <p:pic>
        <p:nvPicPr>
          <p:cNvPr id="54276" name="Picture 1032" descr="13c"/>
          <p:cNvPicPr>
            <a:picLocks noChangeAspect="1" noChangeArrowheads="1"/>
          </p:cNvPicPr>
          <p:nvPr/>
        </p:nvPicPr>
        <p:blipFill>
          <a:blip r:embed="rId5" cstate="print"/>
          <a:srcRect/>
          <a:stretch>
            <a:fillRect/>
          </a:stretch>
        </p:blipFill>
        <p:spPr bwMode="auto">
          <a:xfrm>
            <a:off x="6019800" y="1905000"/>
            <a:ext cx="2832100" cy="190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990600" y="228600"/>
          <a:ext cx="7467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6322" name="TextBox 6"/>
          <p:cNvSpPr txBox="1">
            <a:spLocks noChangeArrowheads="1"/>
          </p:cNvSpPr>
          <p:nvPr/>
        </p:nvSpPr>
        <p:spPr bwMode="auto">
          <a:xfrm>
            <a:off x="990600" y="5570538"/>
            <a:ext cx="7391400" cy="822325"/>
          </a:xfrm>
          <a:prstGeom prst="rect">
            <a:avLst/>
          </a:prstGeom>
          <a:noFill/>
          <a:ln w="9525">
            <a:noFill/>
            <a:miter lim="800000"/>
            <a:headEnd/>
            <a:tailEnd/>
          </a:ln>
        </p:spPr>
        <p:txBody>
          <a:bodyPr>
            <a:prstTxWarp prst="textNoShape">
              <a:avLst/>
            </a:prstTxWarp>
            <a:spAutoFit/>
          </a:bodyPr>
          <a:lstStyle/>
          <a:p>
            <a:r>
              <a:rPr lang="en-US">
                <a:latin typeface="Century Schoolbook" pitchFamily="-123" charset="0"/>
              </a:rPr>
              <a:t>Taxonomy is a system of arranging plants into related groups based on common characteristics. </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036" descr="15c"/>
          <p:cNvPicPr>
            <a:picLocks noGrp="1" noChangeAspect="1" noChangeArrowheads="1"/>
          </p:cNvPicPr>
          <p:nvPr>
            <p:ph sz="quarter" idx="4294967295"/>
          </p:nvPr>
        </p:nvPicPr>
        <p:blipFill>
          <a:blip r:embed="rId3" cstate="print"/>
          <a:srcRect/>
          <a:stretch>
            <a:fillRect/>
          </a:stretch>
        </p:blipFill>
        <p:spPr>
          <a:xfrm>
            <a:off x="5821363" y="4648200"/>
            <a:ext cx="2373312" cy="1828800"/>
          </a:xfrm>
        </p:spPr>
      </p:pic>
      <p:pic>
        <p:nvPicPr>
          <p:cNvPr id="58370" name="Picture 1035" descr="15b"/>
          <p:cNvPicPr>
            <a:picLocks noGrp="1" noChangeAspect="1" noChangeArrowheads="1"/>
          </p:cNvPicPr>
          <p:nvPr>
            <p:ph sz="quarter" idx="4294967295"/>
          </p:nvPr>
        </p:nvPicPr>
        <p:blipFill>
          <a:blip r:embed="rId4" cstate="print"/>
          <a:srcRect/>
          <a:stretch>
            <a:fillRect/>
          </a:stretch>
        </p:blipFill>
        <p:spPr>
          <a:xfrm>
            <a:off x="5791200" y="2432050"/>
            <a:ext cx="2373313" cy="1828800"/>
          </a:xfrm>
        </p:spPr>
      </p:pic>
      <p:pic>
        <p:nvPicPr>
          <p:cNvPr id="58371" name="Picture 1034" descr="15a"/>
          <p:cNvPicPr>
            <a:picLocks noGrp="1" noChangeAspect="1" noChangeArrowheads="1"/>
          </p:cNvPicPr>
          <p:nvPr>
            <p:ph sz="quarter" idx="4294967295"/>
          </p:nvPr>
        </p:nvPicPr>
        <p:blipFill>
          <a:blip r:embed="rId5" cstate="print"/>
          <a:srcRect/>
          <a:stretch>
            <a:fillRect/>
          </a:stretch>
        </p:blipFill>
        <p:spPr>
          <a:xfrm>
            <a:off x="5821363" y="228600"/>
            <a:ext cx="2373312" cy="1828800"/>
          </a:xfrm>
        </p:spPr>
      </p:pic>
      <p:sp>
        <p:nvSpPr>
          <p:cNvPr id="58372" name="Rectangle 5"/>
          <p:cNvSpPr>
            <a:spLocks noChangeArrowheads="1"/>
          </p:cNvSpPr>
          <p:nvPr/>
        </p:nvSpPr>
        <p:spPr bwMode="auto">
          <a:xfrm>
            <a:off x="609600" y="304800"/>
            <a:ext cx="4572000" cy="5578475"/>
          </a:xfrm>
          <a:prstGeom prst="rect">
            <a:avLst/>
          </a:prstGeom>
          <a:noFill/>
          <a:ln w="9525">
            <a:noFill/>
            <a:miter lim="800000"/>
            <a:headEnd/>
            <a:tailEnd/>
          </a:ln>
        </p:spPr>
        <p:txBody>
          <a:bodyPr>
            <a:prstTxWarp prst="textNoShape">
              <a:avLst/>
            </a:prstTxWarp>
            <a:spAutoFit/>
          </a:bodyPr>
          <a:lstStyle/>
          <a:p>
            <a:endParaRPr lang="en-US" sz="2000">
              <a:latin typeface="Century Schoolbook" pitchFamily="-123" charset="0"/>
            </a:endParaRPr>
          </a:p>
          <a:p>
            <a:endParaRPr lang="en-US" sz="2000">
              <a:latin typeface="Century Schoolbook" pitchFamily="-123" charset="0"/>
            </a:endParaRPr>
          </a:p>
          <a:p>
            <a:endParaRPr lang="en-US" sz="2000">
              <a:latin typeface="Century Schoolbook" pitchFamily="-123" charset="0"/>
            </a:endParaRPr>
          </a:p>
          <a:p>
            <a:r>
              <a:rPr lang="en-US" sz="2000">
                <a:latin typeface="Century Schoolbook" pitchFamily="-123" charset="0"/>
              </a:rPr>
              <a:t>The flowers of peppers primarily self pollinating, but insect cross pollination is common.  </a:t>
            </a:r>
          </a:p>
          <a:p>
            <a:endParaRPr lang="en-US" sz="2000">
              <a:latin typeface="Century Schoolbook" pitchFamily="-123" charset="0"/>
            </a:endParaRPr>
          </a:p>
          <a:p>
            <a:r>
              <a:rPr lang="en-US" sz="2000">
                <a:latin typeface="Century Schoolbook" pitchFamily="-123" charset="0"/>
              </a:rPr>
              <a:t>BOTH the cayenne pepper variety and the jalapeno pepper variety pictured to the right belong to: </a:t>
            </a:r>
          </a:p>
          <a:p>
            <a:r>
              <a:rPr lang="en-US" sz="2000">
                <a:solidFill>
                  <a:srgbClr val="E8B7B7"/>
                </a:solidFill>
                <a:latin typeface="Century Schoolbook" pitchFamily="-123" charset="0"/>
              </a:rPr>
              <a:t>Genus:  </a:t>
            </a:r>
            <a:r>
              <a:rPr lang="en-US" sz="2000" i="1">
                <a:solidFill>
                  <a:srgbClr val="E8B7B7"/>
                </a:solidFill>
                <a:latin typeface="Century Schoolbook" pitchFamily="-123" charset="0"/>
              </a:rPr>
              <a:t>Capsicum</a:t>
            </a:r>
            <a:endParaRPr lang="en-US" sz="2000">
              <a:solidFill>
                <a:srgbClr val="E8B7B7"/>
              </a:solidFill>
              <a:latin typeface="Century Schoolbook" pitchFamily="-123" charset="0"/>
            </a:endParaRPr>
          </a:p>
          <a:p>
            <a:r>
              <a:rPr lang="en-US" sz="2000">
                <a:solidFill>
                  <a:srgbClr val="E8B7B7"/>
                </a:solidFill>
                <a:latin typeface="Century Schoolbook" pitchFamily="-123" charset="0"/>
              </a:rPr>
              <a:t>Species: </a:t>
            </a:r>
            <a:r>
              <a:rPr lang="en-US" sz="2000" i="1">
                <a:solidFill>
                  <a:srgbClr val="E8B7B7"/>
                </a:solidFill>
                <a:latin typeface="Century Schoolbook" pitchFamily="-123" charset="0"/>
              </a:rPr>
              <a:t>Capsicum annuum</a:t>
            </a:r>
          </a:p>
          <a:p>
            <a:endParaRPr lang="en-US" sz="2000" b="1" i="1">
              <a:solidFill>
                <a:srgbClr val="FFFF00"/>
              </a:solidFill>
              <a:latin typeface="Century Schoolbook" pitchFamily="-123" charset="0"/>
            </a:endParaRPr>
          </a:p>
          <a:p>
            <a:r>
              <a:rPr lang="en-US" sz="2000">
                <a:latin typeface="Century Schoolbook" pitchFamily="-123" charset="0"/>
              </a:rPr>
              <a:t>What advice would you give this  seed saver for maintaining the genetic purity of each variety if they want to  grow both in the same greenhouse?</a:t>
            </a:r>
            <a:endParaRPr lang="en-US" sz="1800" b="1">
              <a:solidFill>
                <a:srgbClr val="FFFF00"/>
              </a:solidFill>
              <a:latin typeface="Century Schoolbook" pitchFamily="-123" charset="0"/>
            </a:endParaRPr>
          </a:p>
        </p:txBody>
      </p:sp>
      <p:cxnSp>
        <p:nvCxnSpPr>
          <p:cNvPr id="10" name="Straight Arrow Connector 9"/>
          <p:cNvCxnSpPr/>
          <p:nvPr/>
        </p:nvCxnSpPr>
        <p:spPr>
          <a:xfrm flipH="1">
            <a:off x="6172200" y="914400"/>
            <a:ext cx="685800" cy="48768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543800" y="3048000"/>
            <a:ext cx="457200" cy="29718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8375" name="TextBox 17"/>
          <p:cNvSpPr txBox="1">
            <a:spLocks noChangeArrowheads="1"/>
          </p:cNvSpPr>
          <p:nvPr/>
        </p:nvSpPr>
        <p:spPr bwMode="auto">
          <a:xfrm>
            <a:off x="5867400" y="381000"/>
            <a:ext cx="1042988"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cayenne</a:t>
            </a:r>
          </a:p>
        </p:txBody>
      </p:sp>
      <p:sp>
        <p:nvSpPr>
          <p:cNvPr id="58376" name="TextBox 19"/>
          <p:cNvSpPr txBox="1">
            <a:spLocks noChangeArrowheads="1"/>
          </p:cNvSpPr>
          <p:nvPr/>
        </p:nvSpPr>
        <p:spPr bwMode="auto">
          <a:xfrm>
            <a:off x="7162800" y="2514600"/>
            <a:ext cx="1077913"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jalapeno</a:t>
            </a:r>
          </a:p>
        </p:txBody>
      </p:sp>
      <p:sp>
        <p:nvSpPr>
          <p:cNvPr id="2" name="TextBox 1"/>
          <p:cNvSpPr txBox="1"/>
          <p:nvPr/>
        </p:nvSpPr>
        <p:spPr>
          <a:xfrm>
            <a:off x="533400" y="381000"/>
            <a:ext cx="4724400" cy="579438"/>
          </a:xfrm>
          <a:prstGeom prst="rect">
            <a:avLst/>
          </a:prstGeom>
          <a:noFill/>
        </p:spPr>
        <p:txBody>
          <a:bodyPr>
            <a:spAutoFit/>
          </a:bodyPr>
          <a:lstStyle/>
          <a:p>
            <a:pPr fontAlgn="auto">
              <a:spcBef>
                <a:spcPts val="0"/>
              </a:spcBef>
              <a:spcAft>
                <a:spcPts val="0"/>
              </a:spcAft>
              <a:defRPr/>
            </a:pPr>
            <a:r>
              <a:rPr lang="en-US" sz="3200" dirty="0">
                <a:effectLst>
                  <a:outerShdw blurRad="50800" dist="38100" dir="2700000" algn="tl" rotWithShape="0">
                    <a:prstClr val="black">
                      <a:alpha val="40000"/>
                    </a:prstClr>
                  </a:outerShdw>
                </a:effectLst>
                <a:latin typeface="+mn-lt"/>
                <a:ea typeface="+mn-ea"/>
                <a:cs typeface="+mn-cs"/>
              </a:rPr>
              <a:t>What’s in a name?</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381000"/>
            <a:ext cx="7467600" cy="6248400"/>
          </a:xfrm>
          <a:ln>
            <a:solidFill>
              <a:schemeClr val="accent6">
                <a:lumMod val="75000"/>
              </a:schemeClr>
            </a:solidFill>
          </a:ln>
        </p:spPr>
        <p:txBody>
          <a:bodyPr/>
          <a:lstStyle/>
          <a:p>
            <a:pPr eaLnBrk="1" fontAlgn="auto" hangingPunct="1">
              <a:spcAft>
                <a:spcPts val="0"/>
              </a:spcAft>
              <a:defRPr/>
            </a:pPr>
            <a:r>
              <a:rPr lang="en-US" dirty="0" smtClean="0"/>
              <a:t>Knowing the family of your plants will help you generalize the seed saving techniques from one member of the family to other members of that same family.  For example:</a:t>
            </a:r>
          </a:p>
          <a:p>
            <a:pPr eaLnBrk="1" fontAlgn="auto" hangingPunct="1">
              <a:spcAft>
                <a:spcPts val="0"/>
              </a:spcAft>
              <a:defRPr/>
            </a:pPr>
            <a:endParaRPr lang="en-US" dirty="0" smtClean="0"/>
          </a:p>
          <a:p>
            <a:pPr eaLnBrk="1" fontAlgn="auto" hangingPunct="1">
              <a:spcAft>
                <a:spcPts val="0"/>
              </a:spcAft>
              <a:defRPr/>
            </a:pPr>
            <a:r>
              <a:rPr lang="en-US" dirty="0" smtClean="0">
                <a:solidFill>
                  <a:srgbClr val="E8B7B7"/>
                </a:solidFill>
              </a:rPr>
              <a:t>Family – CUCURBITACEAE</a:t>
            </a:r>
            <a:endParaRPr lang="en-US" b="1" i="1" dirty="0" smtClean="0">
              <a:solidFill>
                <a:srgbClr val="E8B7B7"/>
              </a:solidFill>
            </a:endParaRPr>
          </a:p>
          <a:p>
            <a:pPr eaLnBrk="1" fontAlgn="auto" hangingPunct="1">
              <a:spcAft>
                <a:spcPts val="0"/>
              </a:spcAft>
              <a:defRPr/>
            </a:pPr>
            <a:r>
              <a:rPr lang="en-US" dirty="0" smtClean="0"/>
              <a:t>This family contains squash, melons, cucumbers and gourds. Members of the same species will accept pollen from other crops and varieties within the species.  Isolation to control crossing within the species is critical with diverse crops such as squash.</a:t>
            </a:r>
          </a:p>
          <a:p>
            <a:pPr eaLnBrk="1" fontAlgn="auto" hangingPunct="1">
              <a:spcAft>
                <a:spcPts val="0"/>
              </a:spcAft>
              <a:defRPr/>
            </a:pPr>
            <a:endParaRPr lang="en-US" dirty="0" smtClean="0"/>
          </a:p>
          <a:p>
            <a:pPr eaLnBrk="1" fontAlgn="auto" hangingPunct="1">
              <a:spcAft>
                <a:spcPts val="0"/>
              </a:spcAft>
              <a:defRPr/>
            </a:pPr>
            <a:r>
              <a:rPr lang="en-US" dirty="0" smtClean="0"/>
              <a:t>	</a:t>
            </a:r>
            <a:r>
              <a:rPr lang="en-US" i="1" dirty="0" smtClean="0"/>
              <a:t>Family </a:t>
            </a:r>
            <a:r>
              <a:rPr lang="en-US" i="1" dirty="0"/>
              <a:t>– </a:t>
            </a:r>
            <a:r>
              <a:rPr lang="en-US" i="1" dirty="0" smtClean="0"/>
              <a:t>CUCURBITACEAE</a:t>
            </a:r>
            <a:endParaRPr lang="en-US" i="1" dirty="0"/>
          </a:p>
          <a:p>
            <a:pPr eaLnBrk="1" fontAlgn="auto" hangingPunct="1">
              <a:spcAft>
                <a:spcPts val="0"/>
              </a:spcAft>
              <a:defRPr/>
            </a:pPr>
            <a:r>
              <a:rPr lang="en-US" dirty="0" smtClean="0"/>
              <a:t>	</a:t>
            </a:r>
            <a:r>
              <a:rPr lang="en-US" i="1" dirty="0" smtClean="0">
                <a:solidFill>
                  <a:srgbClr val="E8B7B7"/>
                </a:solidFill>
              </a:rPr>
              <a:t>Genus – Cucurbita</a:t>
            </a:r>
          </a:p>
          <a:p>
            <a:pPr eaLnBrk="1" fontAlgn="auto" hangingPunct="1">
              <a:spcAft>
                <a:spcPts val="0"/>
              </a:spcAft>
              <a:defRPr/>
            </a:pPr>
            <a:r>
              <a:rPr lang="en-US" i="1" dirty="0" smtClean="0">
                <a:solidFill>
                  <a:srgbClr val="E8B7B7"/>
                </a:solidFill>
              </a:rPr>
              <a:t>	Species – Cucurbita pepo</a:t>
            </a:r>
          </a:p>
          <a:p>
            <a:pPr eaLnBrk="1" fontAlgn="auto" hangingPunct="1">
              <a:spcAft>
                <a:spcPts val="0"/>
              </a:spcAft>
              <a:defRPr/>
            </a:pPr>
            <a:r>
              <a:rPr lang="en-US" dirty="0"/>
              <a:t>	</a:t>
            </a:r>
            <a:r>
              <a:rPr lang="en-US" dirty="0" smtClean="0"/>
              <a:t>Variety – Black Beauty zucchini</a:t>
            </a:r>
          </a:p>
          <a:p>
            <a:pPr eaLnBrk="1" fontAlgn="auto" hangingPunct="1">
              <a:spcAft>
                <a:spcPts val="0"/>
              </a:spcAft>
              <a:defRPr/>
            </a:pPr>
            <a:r>
              <a:rPr lang="en-US" dirty="0"/>
              <a:t>	</a:t>
            </a:r>
            <a:r>
              <a:rPr lang="en-US" dirty="0" smtClean="0"/>
              <a:t>Variety – Yellow Crookneck squash</a:t>
            </a:r>
          </a:p>
          <a:p>
            <a:pPr eaLnBrk="1" fontAlgn="auto" hangingPunct="1">
              <a:spcAft>
                <a:spcPts val="0"/>
              </a:spcAft>
              <a:defRPr/>
            </a:pPr>
            <a:r>
              <a:rPr lang="en-US" dirty="0"/>
              <a:t>	</a:t>
            </a:r>
            <a:r>
              <a:rPr lang="en-US" dirty="0" smtClean="0"/>
              <a:t>Variety – Connecticut Field pumpkin</a:t>
            </a:r>
          </a:p>
          <a:p>
            <a:pPr eaLnBrk="1" fontAlgn="auto" hangingPunct="1">
              <a:spcAft>
                <a:spcPts val="0"/>
              </a:spcAft>
              <a:defRPr/>
            </a:pPr>
            <a:r>
              <a:rPr lang="en-US" dirty="0"/>
              <a:t>	</a:t>
            </a:r>
            <a:r>
              <a:rPr lang="en-US" dirty="0" smtClean="0"/>
              <a:t>Variety – Patty Pan scallop</a:t>
            </a:r>
          </a:p>
          <a:p>
            <a:pPr eaLnBrk="1" fontAlgn="auto" hangingPunct="1">
              <a:spcAft>
                <a:spcPts val="0"/>
              </a:spcAft>
              <a:defRPr/>
            </a:pPr>
            <a:r>
              <a:rPr lang="en-US" dirty="0"/>
              <a:t>	</a:t>
            </a:r>
            <a:r>
              <a:rPr lang="en-US" dirty="0" smtClean="0"/>
              <a:t>Variety – Spaghetti squash</a:t>
            </a:r>
          </a:p>
          <a:p>
            <a:pPr eaLnBrk="1" fontAlgn="auto" hangingPunct="1">
              <a:spcAft>
                <a:spcPts val="0"/>
              </a:spcAft>
              <a:defRPr/>
            </a:pPr>
            <a:endParaRPr lang="en-US" dirty="0" smtClean="0"/>
          </a:p>
          <a:p>
            <a:pPr eaLnBrk="1" fontAlgn="auto" hangingPunct="1">
              <a:spcAft>
                <a:spcPts val="0"/>
              </a:spcAft>
              <a:defRPr/>
            </a:pPr>
            <a:r>
              <a:rPr lang="en-US" dirty="0"/>
              <a:t>	</a:t>
            </a:r>
            <a:endParaRPr lang="en-US" dirty="0" smtClean="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4953000"/>
            <a:ext cx="7781925" cy="990600"/>
          </a:xfrm>
        </p:spPr>
        <p:txBody>
          <a:bodyPr>
            <a:noAutofit/>
          </a:bodyPr>
          <a:lstStyle/>
          <a:p>
            <a:pPr eaLnBrk="1" fontAlgn="auto" hangingPunct="1">
              <a:spcAft>
                <a:spcPts val="0"/>
              </a:spcAft>
              <a:defRPr/>
            </a:pPr>
            <a:r>
              <a:rPr lang="en-US" dirty="0" smtClean="0">
                <a:ea typeface="+mj-ea"/>
                <a:cs typeface="+mj-cs"/>
              </a:rPr>
              <a:t>4.   Underlying biological Concepts:  reproduction</a:t>
            </a:r>
            <a:endParaRPr lang="en-US" dirty="0">
              <a:ea typeface="+mj-ea"/>
              <a:cs typeface="+mj-cs"/>
            </a:endParaRPr>
          </a:p>
        </p:txBody>
      </p:sp>
      <p:pic>
        <p:nvPicPr>
          <p:cNvPr id="62466" name="Picture 1030" descr="17a"/>
          <p:cNvPicPr>
            <a:picLocks noGrp="1" noChangeAspect="1" noChangeArrowheads="1"/>
          </p:cNvPicPr>
          <p:nvPr>
            <p:ph sz="quarter" idx="4294967295"/>
          </p:nvPr>
        </p:nvPicPr>
        <p:blipFill>
          <a:blip r:embed="rId3" cstate="print"/>
          <a:srcRect/>
          <a:stretch>
            <a:fillRect/>
          </a:stretch>
        </p:blipFill>
        <p:spPr>
          <a:xfrm>
            <a:off x="627063" y="1824038"/>
            <a:ext cx="2479675" cy="2214562"/>
          </a:xfrm>
        </p:spPr>
      </p:pic>
      <p:pic>
        <p:nvPicPr>
          <p:cNvPr id="62467" name="Picture 1031" descr="17b"/>
          <p:cNvPicPr>
            <a:picLocks noGrp="1" noChangeAspect="1" noChangeArrowheads="1"/>
          </p:cNvPicPr>
          <p:nvPr>
            <p:ph sz="quarter" idx="4294967295"/>
          </p:nvPr>
        </p:nvPicPr>
        <p:blipFill>
          <a:blip r:embed="rId4" cstate="print"/>
          <a:srcRect/>
          <a:stretch>
            <a:fillRect/>
          </a:stretch>
        </p:blipFill>
        <p:spPr>
          <a:xfrm>
            <a:off x="3549650" y="2209800"/>
            <a:ext cx="2871788" cy="1354138"/>
          </a:xfrm>
        </p:spPr>
      </p:pic>
      <p:pic>
        <p:nvPicPr>
          <p:cNvPr id="62468" name="Picture 1032" descr="17c"/>
          <p:cNvPicPr>
            <a:picLocks noGrp="1" noChangeAspect="1" noChangeArrowheads="1"/>
          </p:cNvPicPr>
          <p:nvPr>
            <p:ph sz="quarter" idx="4294967295"/>
          </p:nvPr>
        </p:nvPicPr>
        <p:blipFill>
          <a:blip r:embed="rId5" cstate="print"/>
          <a:srcRect/>
          <a:stretch>
            <a:fillRect/>
          </a:stretch>
        </p:blipFill>
        <p:spPr>
          <a:xfrm>
            <a:off x="6858000" y="1754188"/>
            <a:ext cx="1658938" cy="2208212"/>
          </a:xfr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838200"/>
            <a:ext cx="7467600" cy="55626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4. Underlining Biological Concepts - Reproduction basics:</a:t>
            </a:r>
          </a:p>
          <a:p>
            <a:pPr eaLnBrk="1" fontAlgn="auto" hangingPunct="1">
              <a:spcAft>
                <a:spcPts val="0"/>
              </a:spcAft>
              <a:defRPr/>
            </a:pPr>
            <a:endParaRPr lang="en-US" sz="2800" dirty="0" smtClean="0"/>
          </a:p>
          <a:p>
            <a:pPr marL="457200" indent="-457200" eaLnBrk="1" fontAlgn="auto" hangingPunct="1">
              <a:spcAft>
                <a:spcPts val="0"/>
              </a:spcAft>
              <a:buFont typeface="+mj-lt"/>
              <a:buAutoNum type="alphaUcPeriod"/>
              <a:defRPr/>
            </a:pPr>
            <a:r>
              <a:rPr lang="en-US" sz="2400" dirty="0" smtClean="0"/>
              <a:t>Flower anatomy: structure and function.</a:t>
            </a:r>
          </a:p>
          <a:p>
            <a:pPr marL="457200" indent="-457200" eaLnBrk="1" fontAlgn="auto" hangingPunct="1">
              <a:spcAft>
                <a:spcPts val="0"/>
              </a:spcAft>
              <a:buFont typeface="+mj-lt"/>
              <a:buAutoNum type="alphaUcPeriod"/>
              <a:defRPr/>
            </a:pPr>
            <a:r>
              <a:rPr lang="en-US" sz="2400" dirty="0" smtClean="0"/>
              <a:t>The “Mating </a:t>
            </a:r>
            <a:r>
              <a:rPr lang="en-US" sz="2400" dirty="0"/>
              <a:t>S</a:t>
            </a:r>
            <a:r>
              <a:rPr lang="en-US" sz="2400" dirty="0" smtClean="0"/>
              <a:t>ystem” of your plant…how it pollinates.</a:t>
            </a:r>
          </a:p>
          <a:p>
            <a:pPr marL="457200" indent="-457200" eaLnBrk="1" fontAlgn="auto" hangingPunct="1">
              <a:spcAft>
                <a:spcPts val="0"/>
              </a:spcAft>
              <a:buFont typeface="+mj-lt"/>
              <a:buAutoNum type="alphaUcPeriod"/>
              <a:defRPr/>
            </a:pPr>
            <a:r>
              <a:rPr lang="en-US" sz="2400" dirty="0" smtClean="0"/>
              <a:t>Techniques that improve or maintain seed physical and genetic qualities. </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85800" y="152400"/>
            <a:ext cx="7467600" cy="6858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A.  Flower anatomy</a:t>
            </a:r>
            <a:endParaRPr lang="en-US" sz="3200" dirty="0">
              <a:effectLst>
                <a:outerShdw blurRad="50800" dist="38100" dir="2700000" algn="tl" rotWithShape="0">
                  <a:prstClr val="black">
                    <a:alpha val="40000"/>
                  </a:prstClr>
                </a:outerShdw>
              </a:effectLst>
            </a:endParaRPr>
          </a:p>
        </p:txBody>
      </p:sp>
      <p:sp>
        <p:nvSpPr>
          <p:cNvPr id="66562" name="TextBox 3"/>
          <p:cNvSpPr txBox="1">
            <a:spLocks noChangeArrowheads="1"/>
          </p:cNvSpPr>
          <p:nvPr/>
        </p:nvSpPr>
        <p:spPr bwMode="auto">
          <a:xfrm>
            <a:off x="515938" y="6096000"/>
            <a:ext cx="8156575" cy="641350"/>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latin typeface="Century Schoolbook" pitchFamily="-123" charset="0"/>
              </a:rPr>
              <a:t>A flower is the reproductive organs of a plant wrapped in sepals and petals.</a:t>
            </a:r>
          </a:p>
          <a:p>
            <a:endParaRPr lang="en-US" sz="1800">
              <a:latin typeface="Century Schoolbook" pitchFamily="-123" charset="0"/>
            </a:endParaRPr>
          </a:p>
        </p:txBody>
      </p:sp>
      <p:pic>
        <p:nvPicPr>
          <p:cNvPr id="66563" name="Picture 1028" descr="19"/>
          <p:cNvPicPr>
            <a:picLocks noChangeAspect="1" noChangeArrowheads="1"/>
          </p:cNvPicPr>
          <p:nvPr/>
        </p:nvPicPr>
        <p:blipFill>
          <a:blip r:embed="rId3" cstate="print"/>
          <a:srcRect/>
          <a:stretch>
            <a:fillRect/>
          </a:stretch>
        </p:blipFill>
        <p:spPr bwMode="auto">
          <a:xfrm>
            <a:off x="1250950" y="812800"/>
            <a:ext cx="6642100" cy="5207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305800" cy="762000"/>
          </a:xfrm>
        </p:spPr>
        <p:txBody>
          <a:bodyPr/>
          <a:lstStyle/>
          <a:p>
            <a:pPr eaLnBrk="1" fontAlgn="auto" hangingPunct="1">
              <a:spcAft>
                <a:spcPts val="0"/>
              </a:spcAft>
              <a:defRPr/>
            </a:pPr>
            <a:r>
              <a:rPr lang="en-US" dirty="0" smtClean="0">
                <a:ea typeface="+mj-ea"/>
                <a:cs typeface="+mj-cs"/>
              </a:rPr>
              <a:t>introductions</a:t>
            </a:r>
            <a:endParaRPr lang="en-US" dirty="0">
              <a:ea typeface="+mj-ea"/>
              <a:cs typeface="+mj-cs"/>
            </a:endParaRPr>
          </a:p>
        </p:txBody>
      </p:sp>
      <p:sp>
        <p:nvSpPr>
          <p:cNvPr id="3" name="Text Placeholder 2"/>
          <p:cNvSpPr>
            <a:spLocks noGrp="1"/>
          </p:cNvSpPr>
          <p:nvPr>
            <p:ph type="body" sz="quarter" idx="14"/>
          </p:nvPr>
        </p:nvSpPr>
        <p:spPr>
          <a:xfrm>
            <a:off x="762000" y="2133600"/>
            <a:ext cx="7772400" cy="4533900"/>
          </a:xfrm>
        </p:spPr>
        <p:txBody>
          <a:bodyPr>
            <a:normAutofit/>
          </a:bodyPr>
          <a:lstStyle/>
          <a:p>
            <a:pPr marL="514350" indent="-514350" eaLnBrk="1" fontAlgn="auto" hangingPunct="1">
              <a:spcAft>
                <a:spcPts val="0"/>
              </a:spcAft>
              <a:buFont typeface="+mj-lt"/>
              <a:buAutoNum type="arabicPeriod"/>
              <a:defRPr/>
            </a:pPr>
            <a:r>
              <a:rPr lang="en-US" sz="2800" dirty="0">
                <a:effectLst>
                  <a:outerShdw blurRad="50800" dist="38100" dir="2700000" algn="tl" rotWithShape="0">
                    <a:prstClr val="black">
                      <a:alpha val="40000"/>
                    </a:prstClr>
                  </a:outerShdw>
                </a:effectLst>
                <a:ea typeface="+mn-ea"/>
                <a:cs typeface="+mn-cs"/>
              </a:rPr>
              <a:t>Name </a:t>
            </a:r>
          </a:p>
          <a:p>
            <a:pPr marL="514350" indent="-514350" eaLnBrk="1" fontAlgn="auto" hangingPunct="1">
              <a:spcAft>
                <a:spcPts val="0"/>
              </a:spcAft>
              <a:buFont typeface="+mj-lt"/>
              <a:buAutoNum type="arabicPeriod"/>
              <a:defRPr/>
            </a:pPr>
            <a:r>
              <a:rPr lang="en-US" sz="2800" dirty="0" smtClean="0">
                <a:effectLst>
                  <a:outerShdw blurRad="50800" dist="38100" dir="2700000" algn="tl" rotWithShape="0">
                    <a:prstClr val="black">
                      <a:alpha val="40000"/>
                    </a:prstClr>
                  </a:outerShdw>
                </a:effectLst>
                <a:ea typeface="+mn-ea"/>
                <a:cs typeface="+mn-cs"/>
              </a:rPr>
              <a:t>Occupation</a:t>
            </a:r>
          </a:p>
          <a:p>
            <a:pPr marL="514350" indent="-514350" eaLnBrk="1" fontAlgn="auto" hangingPunct="1">
              <a:spcAft>
                <a:spcPts val="0"/>
              </a:spcAft>
              <a:buFont typeface="+mj-lt"/>
              <a:buAutoNum type="arabicPeriod"/>
              <a:defRPr/>
            </a:pPr>
            <a:r>
              <a:rPr lang="en-US" sz="2800" dirty="0" smtClean="0">
                <a:effectLst>
                  <a:outerShdw blurRad="50800" dist="38100" dir="2700000" algn="tl" rotWithShape="0">
                    <a:prstClr val="black">
                      <a:alpha val="40000"/>
                    </a:prstClr>
                  </a:outerShdw>
                </a:effectLst>
                <a:ea typeface="+mn-ea"/>
                <a:cs typeface="+mn-cs"/>
              </a:rPr>
              <a:t>Foodshed: your ecological/agricultural region </a:t>
            </a:r>
          </a:p>
          <a:p>
            <a:pPr marL="514350" indent="-514350" eaLnBrk="1" fontAlgn="auto" hangingPunct="1">
              <a:spcAft>
                <a:spcPts val="0"/>
              </a:spcAft>
              <a:buFont typeface="+mj-lt"/>
              <a:buAutoNum type="arabicPeriod"/>
              <a:defRPr/>
            </a:pPr>
            <a:r>
              <a:rPr lang="en-US" sz="2800" dirty="0" smtClean="0">
                <a:effectLst>
                  <a:outerShdw blurRad="50800" dist="38100" dir="2700000" algn="tl" rotWithShape="0">
                    <a:prstClr val="black">
                      <a:alpha val="40000"/>
                    </a:prstClr>
                  </a:outerShdw>
                </a:effectLst>
                <a:ea typeface="+mn-ea"/>
                <a:cs typeface="+mn-cs"/>
              </a:rPr>
              <a:t>Your history of saving seed</a:t>
            </a:r>
            <a:endParaRPr lang="en-US" sz="2800" dirty="0">
              <a:effectLst>
                <a:outerShdw blurRad="50800" dist="38100" dir="2700000" algn="tl" rotWithShape="0">
                  <a:prstClr val="black">
                    <a:alpha val="40000"/>
                  </a:prstClr>
                </a:outerShdw>
              </a:effectLst>
              <a:ea typeface="+mn-ea"/>
              <a:cs typeface="+mn-cs"/>
            </a:endParaRPr>
          </a:p>
          <a:p>
            <a:pPr marL="514350" indent="-514350" eaLnBrk="1" fontAlgn="auto" hangingPunct="1">
              <a:spcAft>
                <a:spcPts val="0"/>
              </a:spcAft>
              <a:buFont typeface="+mj-lt"/>
              <a:buAutoNum type="arabicPeriod"/>
              <a:defRPr/>
            </a:pPr>
            <a:r>
              <a:rPr lang="en-US" sz="2800" dirty="0" smtClean="0">
                <a:effectLst>
                  <a:outerShdw blurRad="50800" dist="38100" dir="2700000" algn="tl" rotWithShape="0">
                    <a:prstClr val="black">
                      <a:alpha val="40000"/>
                    </a:prstClr>
                  </a:outerShdw>
                </a:effectLst>
                <a:ea typeface="+mn-ea"/>
                <a:cs typeface="+mn-cs"/>
              </a:rPr>
              <a:t>What is your goal for this training.</a:t>
            </a:r>
            <a:endParaRPr lang="en-US" sz="2800" dirty="0">
              <a:effectLst>
                <a:outerShdw blurRad="50800" dist="38100" dir="2700000" algn="tl" rotWithShape="0">
                  <a:prstClr val="black">
                    <a:alpha val="40000"/>
                  </a:prstClr>
                </a:outerShdw>
              </a:effectLst>
              <a:ea typeface="+mn-ea"/>
              <a:cs typeface="+mn-cs"/>
            </a:endParaRPr>
          </a:p>
          <a:p>
            <a:pPr marL="0" indent="0" eaLnBrk="1" fontAlgn="auto" hangingPunct="1">
              <a:spcAft>
                <a:spcPts val="0"/>
              </a:spcAft>
              <a:defRPr/>
            </a:pPr>
            <a:endParaRPr lang="en-US" sz="2800" dirty="0">
              <a:effectLst>
                <a:outerShdw blurRad="50800" dist="38100" dir="2700000" algn="tl" rotWithShape="0">
                  <a:prstClr val="black">
                    <a:alpha val="40000"/>
                  </a:prstClr>
                </a:outerShdw>
              </a:effectLst>
              <a:ea typeface="+mn-ea"/>
              <a:cs typeface="+mn-cs"/>
            </a:endParaRPr>
          </a:p>
        </p:txBody>
      </p:sp>
      <p:sp>
        <p:nvSpPr>
          <p:cNvPr id="31747" name="TextBox 3"/>
          <p:cNvSpPr txBox="1">
            <a:spLocks noChangeArrowheads="1"/>
          </p:cNvSpPr>
          <p:nvPr/>
        </p:nvSpPr>
        <p:spPr bwMode="auto">
          <a:xfrm>
            <a:off x="838200" y="1447800"/>
            <a:ext cx="4724400" cy="457200"/>
          </a:xfrm>
          <a:prstGeom prst="rect">
            <a:avLst/>
          </a:prstGeom>
          <a:noFill/>
          <a:ln w="9525">
            <a:noFill/>
            <a:miter lim="800000"/>
            <a:headEnd/>
            <a:tailEnd/>
          </a:ln>
        </p:spPr>
        <p:txBody>
          <a:bodyPr>
            <a:prstTxWarp prst="textNoShape">
              <a:avLst/>
            </a:prstTxWarp>
            <a:spAutoFit/>
          </a:bodyPr>
          <a:lstStyle/>
          <a:p>
            <a:r>
              <a:rPr lang="en-US" i="1">
                <a:latin typeface="Century Schoolbook" pitchFamily="-123" charset="0"/>
              </a:rPr>
              <a:t>(one minute per person)</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838200"/>
            <a:ext cx="7467600" cy="55626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Flower function:</a:t>
            </a:r>
          </a:p>
          <a:p>
            <a:pPr eaLnBrk="1" fontAlgn="auto" hangingPunct="1">
              <a:spcAft>
                <a:spcPts val="0"/>
              </a:spcAft>
              <a:defRPr/>
            </a:pPr>
            <a:endParaRPr lang="en-US" sz="2800" dirty="0" smtClean="0"/>
          </a:p>
          <a:p>
            <a:pPr eaLnBrk="1" fontAlgn="auto" hangingPunct="1">
              <a:spcAft>
                <a:spcPts val="0"/>
              </a:spcAft>
              <a:defRPr/>
            </a:pPr>
            <a:r>
              <a:rPr lang="en-US" sz="2400" dirty="0" smtClean="0"/>
              <a:t>Pollination</a:t>
            </a:r>
            <a:r>
              <a:rPr lang="en-US" sz="2400" dirty="0"/>
              <a:t>:  </a:t>
            </a:r>
            <a:r>
              <a:rPr lang="en-US" sz="2400" dirty="0" smtClean="0"/>
              <a:t>Pollen produced from the </a:t>
            </a:r>
            <a:r>
              <a:rPr lang="en-US" sz="2400" dirty="0"/>
              <a:t>stamen must land on </a:t>
            </a:r>
            <a:r>
              <a:rPr lang="en-US" sz="2400" dirty="0" smtClean="0"/>
              <a:t>the  surface of the stigma</a:t>
            </a:r>
            <a:r>
              <a:rPr lang="en-US" sz="2400" dirty="0"/>
              <a:t>.</a:t>
            </a:r>
          </a:p>
          <a:p>
            <a:pPr eaLnBrk="1" fontAlgn="auto" hangingPunct="1">
              <a:spcAft>
                <a:spcPts val="0"/>
              </a:spcAft>
              <a:defRPr/>
            </a:pPr>
            <a:endParaRPr lang="en-US" sz="2400" dirty="0"/>
          </a:p>
          <a:p>
            <a:pPr eaLnBrk="1" fontAlgn="auto" hangingPunct="1">
              <a:spcAft>
                <a:spcPts val="0"/>
              </a:spcAft>
              <a:defRPr/>
            </a:pPr>
            <a:r>
              <a:rPr lang="en-US" sz="2400" dirty="0"/>
              <a:t>Fertilization:  </a:t>
            </a:r>
            <a:r>
              <a:rPr lang="en-US" sz="2400" dirty="0" smtClean="0"/>
              <a:t>Once it has landed on the stigma, pollen </a:t>
            </a:r>
            <a:r>
              <a:rPr lang="en-US" sz="2400" dirty="0"/>
              <a:t>must</a:t>
            </a:r>
            <a:r>
              <a:rPr lang="en-US" sz="2400" dirty="0" smtClean="0"/>
              <a:t> germinate and grow a pollen tube </a:t>
            </a:r>
            <a:r>
              <a:rPr lang="en-US" sz="2400" dirty="0"/>
              <a:t>down through the </a:t>
            </a:r>
            <a:r>
              <a:rPr lang="en-US" sz="2400" dirty="0" smtClean="0"/>
              <a:t>style to </a:t>
            </a:r>
            <a:r>
              <a:rPr lang="en-US" sz="2400" dirty="0"/>
              <a:t>the </a:t>
            </a:r>
            <a:r>
              <a:rPr lang="en-US" sz="2400" dirty="0" smtClean="0"/>
              <a:t>ovary </a:t>
            </a:r>
            <a:r>
              <a:rPr lang="en-US" sz="2400" dirty="0"/>
              <a:t>and fertilize the </a:t>
            </a:r>
            <a:r>
              <a:rPr lang="en-US" sz="2400" dirty="0" smtClean="0"/>
              <a:t>ovule. </a:t>
            </a:r>
            <a:r>
              <a:rPr lang="en-US" sz="2400" dirty="0"/>
              <a:t>Each fertilized </a:t>
            </a:r>
            <a:r>
              <a:rPr lang="en-US" sz="2400" dirty="0" smtClean="0"/>
              <a:t>ovule </a:t>
            </a:r>
            <a:r>
              <a:rPr lang="en-US" sz="2400" dirty="0"/>
              <a:t>becomes a seed.  </a:t>
            </a:r>
          </a:p>
          <a:p>
            <a:pPr eaLnBrk="1" fontAlgn="auto" hangingPunct="1">
              <a:spcAft>
                <a:spcPts val="0"/>
              </a:spcAft>
              <a:defRPr/>
            </a:pPr>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027" descr="21"/>
          <p:cNvPicPr>
            <a:picLocks noGrp="1" noChangeAspect="1" noChangeArrowheads="1"/>
          </p:cNvPicPr>
          <p:nvPr>
            <p:ph sz="quarter" idx="4294967295"/>
          </p:nvPr>
        </p:nvPicPr>
        <p:blipFill>
          <a:blip r:embed="rId3" cstate="print"/>
          <a:srcRect/>
          <a:stretch>
            <a:fillRect/>
          </a:stretch>
        </p:blipFill>
        <p:spPr>
          <a:xfrm>
            <a:off x="2217738" y="342900"/>
            <a:ext cx="4640262" cy="6094413"/>
          </a:xfr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838200"/>
            <a:ext cx="7467600" cy="5562600"/>
          </a:xfrm>
        </p:spPr>
        <p:txBody>
          <a:bodyPr/>
          <a:lstStyle/>
          <a:p>
            <a:pPr eaLnBrk="1" fontAlgn="auto" hangingPunct="1">
              <a:spcAft>
                <a:spcPts val="0"/>
              </a:spcAft>
              <a:defRPr/>
            </a:pPr>
            <a:r>
              <a:rPr lang="en-US" sz="3200" dirty="0">
                <a:effectLst>
                  <a:outerShdw blurRad="50800" dist="38100" dir="2700000" algn="tl" rotWithShape="0">
                    <a:prstClr val="black">
                      <a:alpha val="40000"/>
                    </a:prstClr>
                  </a:outerShdw>
                </a:effectLst>
              </a:rPr>
              <a:t>B</a:t>
            </a:r>
            <a:r>
              <a:rPr lang="en-US" sz="3200" dirty="0" smtClean="0">
                <a:effectLst>
                  <a:outerShdw blurRad="50800" dist="38100" dir="2700000" algn="tl" rotWithShape="0">
                    <a:prstClr val="black">
                      <a:alpha val="40000"/>
                    </a:prstClr>
                  </a:outerShdw>
                </a:effectLst>
              </a:rPr>
              <a:t>. </a:t>
            </a:r>
            <a:r>
              <a:rPr lang="en-US" sz="3200" dirty="0">
                <a:effectLst>
                  <a:outerShdw blurRad="50800" dist="38100" dir="2700000" algn="tl" rotWithShape="0">
                    <a:prstClr val="black">
                      <a:alpha val="40000"/>
                    </a:prstClr>
                  </a:outerShdw>
                </a:effectLst>
              </a:rPr>
              <a:t>The </a:t>
            </a:r>
            <a:r>
              <a:rPr lang="en-US" sz="3200" dirty="0" smtClean="0">
                <a:effectLst>
                  <a:outerShdw blurRad="50800" dist="38100" dir="2700000" algn="tl" rotWithShape="0">
                    <a:prstClr val="black">
                      <a:alpha val="40000"/>
                    </a:prstClr>
                  </a:outerShdw>
                </a:effectLst>
              </a:rPr>
              <a:t>“Mating </a:t>
            </a:r>
            <a:r>
              <a:rPr lang="en-US" sz="3200" dirty="0">
                <a:effectLst>
                  <a:outerShdw blurRad="50800" dist="38100" dir="2700000" algn="tl" rotWithShape="0">
                    <a:prstClr val="black">
                      <a:alpha val="40000"/>
                    </a:prstClr>
                  </a:outerShdw>
                </a:effectLst>
              </a:rPr>
              <a:t>S</a:t>
            </a:r>
            <a:r>
              <a:rPr lang="en-US" sz="3200" dirty="0" smtClean="0">
                <a:effectLst>
                  <a:outerShdw blurRad="50800" dist="38100" dir="2700000" algn="tl" rotWithShape="0">
                    <a:prstClr val="black">
                      <a:alpha val="40000"/>
                    </a:prstClr>
                  </a:outerShdw>
                </a:effectLst>
              </a:rPr>
              <a:t>ystem</a:t>
            </a:r>
            <a:r>
              <a:rPr lang="en-US" sz="3200" dirty="0">
                <a:effectLst>
                  <a:outerShdw blurRad="50800" dist="38100" dir="2700000" algn="tl" rotWithShape="0">
                    <a:prstClr val="black">
                      <a:alpha val="40000"/>
                    </a:prstClr>
                  </a:outerShdw>
                </a:effectLst>
              </a:rPr>
              <a:t>” of your </a:t>
            </a:r>
            <a:r>
              <a:rPr lang="en-US" sz="3200" dirty="0" smtClean="0">
                <a:effectLst>
                  <a:outerShdw blurRad="50800" dist="38100" dir="2700000" algn="tl" rotWithShape="0">
                    <a:prstClr val="black">
                      <a:alpha val="40000"/>
                    </a:prstClr>
                  </a:outerShdw>
                </a:effectLst>
              </a:rPr>
              <a:t>plant:</a:t>
            </a:r>
          </a:p>
          <a:p>
            <a:pPr eaLnBrk="1" fontAlgn="auto" hangingPunct="1">
              <a:spcAft>
                <a:spcPts val="0"/>
              </a:spcAft>
              <a:defRPr/>
            </a:pPr>
            <a:endParaRPr lang="en-US" sz="3200" dirty="0" smtClean="0">
              <a:effectLst>
                <a:outerShdw blurRad="50800" dist="38100" dir="2700000" algn="tl" rotWithShape="0">
                  <a:prstClr val="black">
                    <a:alpha val="40000"/>
                  </a:prstClr>
                </a:outerShdw>
              </a:effectLst>
            </a:endParaRPr>
          </a:p>
          <a:p>
            <a:pPr marL="457200" indent="-457200" eaLnBrk="1" fontAlgn="auto" hangingPunct="1">
              <a:spcAft>
                <a:spcPts val="0"/>
              </a:spcAft>
              <a:buFont typeface="Wingdings" charset="2"/>
              <a:buAutoNum type="arabicPlain"/>
              <a:defRPr/>
            </a:pPr>
            <a:r>
              <a:rPr lang="en-US" sz="2400" b="1" dirty="0" smtClean="0">
                <a:effectLst>
                  <a:outerShdw blurRad="50800" dist="38100" dir="2700000" algn="tl" rotWithShape="0">
                    <a:prstClr val="black">
                      <a:alpha val="40000"/>
                    </a:prstClr>
                  </a:outerShdw>
                </a:effectLst>
              </a:rPr>
              <a:t>Bisexual “perfect” flowers</a:t>
            </a:r>
            <a:r>
              <a:rPr lang="en-US" sz="2400" dirty="0" smtClean="0">
                <a:effectLst>
                  <a:outerShdw blurRad="50800" dist="38100" dir="2700000" algn="tl" rotWithShape="0">
                    <a:prstClr val="black">
                      <a:alpha val="40000"/>
                    </a:prstClr>
                  </a:outerShdw>
                </a:effectLst>
              </a:rPr>
              <a:t> </a:t>
            </a:r>
            <a:r>
              <a:rPr lang="en-US" sz="2000" dirty="0" smtClean="0">
                <a:effectLst>
                  <a:outerShdw blurRad="50800" dist="38100" dir="2700000" algn="tl" rotWithShape="0">
                    <a:prstClr val="black">
                      <a:alpha val="40000"/>
                    </a:prstClr>
                  </a:outerShdw>
                </a:effectLst>
              </a:rPr>
              <a:t>contain </a:t>
            </a:r>
            <a:r>
              <a:rPr lang="en-US" sz="2000" b="1" dirty="0" smtClean="0">
                <a:effectLst>
                  <a:outerShdw blurRad="50800" dist="38100" dir="2700000" algn="tl" rotWithShape="0">
                    <a:prstClr val="black">
                      <a:alpha val="40000"/>
                    </a:prstClr>
                  </a:outerShdw>
                </a:effectLst>
              </a:rPr>
              <a:t>BOTH</a:t>
            </a:r>
            <a:r>
              <a:rPr lang="en-US" sz="2000" dirty="0" smtClean="0">
                <a:effectLst>
                  <a:outerShdw blurRad="50800" dist="38100" dir="2700000" algn="tl" rotWithShape="0">
                    <a:prstClr val="black">
                      <a:alpha val="40000"/>
                    </a:prstClr>
                  </a:outerShdw>
                </a:effectLst>
              </a:rPr>
              <a:t> the male and the female reproductive organs.  </a:t>
            </a:r>
          </a:p>
          <a:p>
            <a:pPr marL="457200" indent="-457200" eaLnBrk="1" fontAlgn="auto" hangingPunct="1">
              <a:spcAft>
                <a:spcPts val="0"/>
              </a:spcAft>
              <a:buFont typeface="Wingdings" charset="2"/>
              <a:buAutoNum type="arabicPlain"/>
              <a:defRPr/>
            </a:pPr>
            <a:endParaRPr lang="en-US" sz="2000" dirty="0" smtClean="0">
              <a:effectLst>
                <a:outerShdw blurRad="50800" dist="38100" dir="2700000" algn="tl" rotWithShape="0">
                  <a:prstClr val="black">
                    <a:alpha val="40000"/>
                  </a:prstClr>
                </a:outerShdw>
              </a:effectLst>
            </a:endParaRPr>
          </a:p>
          <a:p>
            <a:pPr marL="457200" indent="-457200" eaLnBrk="1" fontAlgn="auto" hangingPunct="1">
              <a:spcAft>
                <a:spcPts val="0"/>
              </a:spcAft>
              <a:buFont typeface="Wingdings" charset="2"/>
              <a:buAutoNum type="arabicPlain"/>
              <a:defRPr/>
            </a:pPr>
            <a:r>
              <a:rPr lang="en-US" sz="2400" b="1" dirty="0" smtClean="0">
                <a:effectLst>
                  <a:outerShdw blurRad="50800" dist="38100" dir="2700000" algn="tl" rotWithShape="0">
                    <a:prstClr val="black">
                      <a:alpha val="40000"/>
                    </a:prstClr>
                  </a:outerShdw>
                </a:effectLst>
              </a:rPr>
              <a:t>Unisexual “imperfect” flowers </a:t>
            </a:r>
            <a:r>
              <a:rPr lang="en-US" sz="2000" dirty="0" smtClean="0">
                <a:effectLst>
                  <a:outerShdw blurRad="50800" dist="38100" dir="2700000" algn="tl" rotWithShape="0">
                    <a:prstClr val="black">
                      <a:alpha val="40000"/>
                    </a:prstClr>
                  </a:outerShdw>
                </a:effectLst>
              </a:rPr>
              <a:t>contain </a:t>
            </a:r>
            <a:r>
              <a:rPr lang="en-US" sz="2000" b="1" dirty="0" smtClean="0">
                <a:effectLst>
                  <a:outerShdw blurRad="50800" dist="38100" dir="2700000" algn="tl" rotWithShape="0">
                    <a:prstClr val="black">
                      <a:alpha val="40000"/>
                    </a:prstClr>
                  </a:outerShdw>
                </a:effectLst>
              </a:rPr>
              <a:t>EITHER</a:t>
            </a:r>
            <a:r>
              <a:rPr lang="en-US" sz="2000" dirty="0" smtClean="0">
                <a:effectLst>
                  <a:outerShdw blurRad="50800" dist="38100" dir="2700000" algn="tl" rotWithShape="0">
                    <a:prstClr val="black">
                      <a:alpha val="40000"/>
                    </a:prstClr>
                  </a:outerShdw>
                </a:effectLst>
              </a:rPr>
              <a:t> the male organs </a:t>
            </a:r>
            <a:r>
              <a:rPr lang="en-US" sz="2000" b="1" dirty="0" smtClean="0">
                <a:effectLst>
                  <a:outerShdw blurRad="50800" dist="38100" dir="2700000" algn="tl" rotWithShape="0">
                    <a:prstClr val="black">
                      <a:alpha val="40000"/>
                    </a:prstClr>
                  </a:outerShdw>
                </a:effectLst>
              </a:rPr>
              <a:t>OR</a:t>
            </a:r>
            <a:r>
              <a:rPr lang="en-US" sz="2000" dirty="0" smtClean="0">
                <a:effectLst>
                  <a:outerShdw blurRad="50800" dist="38100" dir="2700000" algn="tl" rotWithShape="0">
                    <a:prstClr val="black">
                      <a:alpha val="40000"/>
                    </a:prstClr>
                  </a:outerShdw>
                </a:effectLst>
              </a:rPr>
              <a:t> the female organs…not both.  If plants have “unisexual” flowers, they either: </a:t>
            </a:r>
          </a:p>
          <a:p>
            <a:pPr marL="1085850" lvl="1" indent="-342900" eaLnBrk="1" fontAlgn="auto" hangingPunct="1">
              <a:spcAft>
                <a:spcPts val="0"/>
              </a:spcAft>
              <a:buFont typeface="Arial"/>
              <a:buChar char="•"/>
              <a:defRPr/>
            </a:pPr>
            <a:r>
              <a:rPr lang="en-US" sz="2000" dirty="0" smtClean="0">
                <a:effectLst>
                  <a:outerShdw blurRad="50800" dist="38100" dir="2700000" algn="tl" rotWithShape="0">
                    <a:prstClr val="black">
                      <a:alpha val="40000"/>
                    </a:prstClr>
                  </a:outerShdw>
                </a:effectLst>
                <a:ea typeface="+mn-ea"/>
              </a:rPr>
              <a:t> Have male and female flowers on the same plant – </a:t>
            </a:r>
            <a:r>
              <a:rPr lang="en-US" sz="2000" b="1" dirty="0" smtClean="0">
                <a:effectLst>
                  <a:outerShdw blurRad="50800" dist="38100" dir="2700000" algn="tl" rotWithShape="0">
                    <a:prstClr val="black">
                      <a:alpha val="40000"/>
                    </a:prstClr>
                  </a:outerShdw>
                </a:effectLst>
                <a:ea typeface="+mn-ea"/>
              </a:rPr>
              <a:t>monecious</a:t>
            </a:r>
            <a:r>
              <a:rPr lang="en-US" sz="2000" dirty="0" smtClean="0">
                <a:effectLst>
                  <a:outerShdw blurRad="50800" dist="38100" dir="2700000" algn="tl" rotWithShape="0">
                    <a:prstClr val="black">
                      <a:alpha val="40000"/>
                    </a:prstClr>
                  </a:outerShdw>
                </a:effectLst>
                <a:ea typeface="+mn-ea"/>
              </a:rPr>
              <a:t> (one house)</a:t>
            </a:r>
          </a:p>
          <a:p>
            <a:pPr marL="1085850" lvl="1" indent="-342900" eaLnBrk="1" fontAlgn="auto" hangingPunct="1">
              <a:spcAft>
                <a:spcPts val="0"/>
              </a:spcAft>
              <a:buFont typeface="Arial"/>
              <a:buChar char="•"/>
              <a:defRPr/>
            </a:pPr>
            <a:r>
              <a:rPr lang="en-US" sz="2000" dirty="0" smtClean="0">
                <a:effectLst>
                  <a:outerShdw blurRad="50800" dist="38100" dir="2700000" algn="tl" rotWithShape="0">
                    <a:prstClr val="black">
                      <a:alpha val="40000"/>
                    </a:prstClr>
                  </a:outerShdw>
                </a:effectLst>
                <a:ea typeface="+mn-ea"/>
              </a:rPr>
              <a:t> Have male and female flowers on separate plants – </a:t>
            </a:r>
            <a:r>
              <a:rPr lang="en-US" sz="2000" b="1" dirty="0" smtClean="0">
                <a:effectLst>
                  <a:outerShdw blurRad="50800" dist="38100" dir="2700000" algn="tl" rotWithShape="0">
                    <a:prstClr val="black">
                      <a:alpha val="40000"/>
                    </a:prstClr>
                  </a:outerShdw>
                </a:effectLst>
                <a:ea typeface="+mn-ea"/>
              </a:rPr>
              <a:t>dioecious</a:t>
            </a:r>
            <a:r>
              <a:rPr lang="en-US" sz="2000" dirty="0">
                <a:effectLst>
                  <a:outerShdw blurRad="50800" dist="38100" dir="2700000" algn="tl" rotWithShape="0">
                    <a:prstClr val="black">
                      <a:alpha val="40000"/>
                    </a:prstClr>
                  </a:outerShdw>
                </a:effectLst>
                <a:ea typeface="+mn-ea"/>
              </a:rPr>
              <a:t> </a:t>
            </a:r>
            <a:r>
              <a:rPr lang="en-US" sz="2000" dirty="0" smtClean="0">
                <a:effectLst>
                  <a:outerShdw blurRad="50800" dist="38100" dir="2700000" algn="tl" rotWithShape="0">
                    <a:prstClr val="black">
                      <a:alpha val="40000"/>
                    </a:prstClr>
                  </a:outerShdw>
                </a:effectLst>
                <a:ea typeface="+mn-ea"/>
              </a:rPr>
              <a:t>(two houses)</a:t>
            </a:r>
          </a:p>
          <a:p>
            <a:pPr eaLnBrk="1" fontAlgn="auto" hangingPunct="1">
              <a:spcAft>
                <a:spcPts val="0"/>
              </a:spcAft>
              <a:defRPr/>
            </a:pPr>
            <a:endParaRPr lang="en-US" sz="2800" dirty="0" smtClean="0"/>
          </a:p>
          <a:p>
            <a:pPr eaLnBrk="1" fontAlgn="auto" hangingPunct="1">
              <a:spcAft>
                <a:spcPts val="0"/>
              </a:spcAft>
              <a:defRPr/>
            </a:pPr>
            <a:endParaRPr lang="en-US" sz="2800" dirty="0" smtClean="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93688"/>
            <a:ext cx="7772400" cy="631825"/>
          </a:xfrm>
        </p:spPr>
        <p:txBody>
          <a:bodyPr/>
          <a:lstStyle/>
          <a:p>
            <a:pPr eaLnBrk="1" fontAlgn="auto" hangingPunct="1">
              <a:spcAft>
                <a:spcPts val="0"/>
              </a:spcAft>
              <a:defRPr/>
            </a:pPr>
            <a:r>
              <a:rPr lang="en-US" dirty="0" smtClean="0">
                <a:latin typeface="+mn-lt"/>
                <a:ea typeface="ＭＳ Ｐゴシック" charset="0"/>
                <a:cs typeface="ＭＳ Ｐゴシック" charset="0"/>
              </a:rPr>
              <a:t>Perfect Flowers</a:t>
            </a:r>
            <a:endParaRPr lang="en-US" dirty="0">
              <a:latin typeface="+mn-lt"/>
              <a:ea typeface="ＭＳ Ｐゴシック" charset="0"/>
              <a:cs typeface="ＭＳ Ｐゴシック" charset="0"/>
            </a:endParaRPr>
          </a:p>
        </p:txBody>
      </p:sp>
      <p:sp>
        <p:nvSpPr>
          <p:cNvPr id="31748" name="Rectangle 4"/>
          <p:cNvSpPr>
            <a:spLocks noGrp="1" noChangeArrowheads="1"/>
          </p:cNvSpPr>
          <p:nvPr>
            <p:ph type="body" sz="half" idx="2"/>
          </p:nvPr>
        </p:nvSpPr>
        <p:spPr>
          <a:xfrm>
            <a:off x="6096000" y="1676400"/>
            <a:ext cx="2895600" cy="4114800"/>
          </a:xfrm>
        </p:spPr>
        <p:txBody>
          <a:bodyPr>
            <a:normAutofit/>
          </a:bodyPr>
          <a:lstStyle/>
          <a:p>
            <a:pPr eaLnBrk="1" fontAlgn="auto" hangingPunct="1">
              <a:spcAft>
                <a:spcPts val="0"/>
              </a:spcAft>
              <a:defRPr/>
            </a:pPr>
            <a:r>
              <a:rPr lang="en-US" sz="2000" dirty="0" smtClean="0">
                <a:ea typeface="ＭＳ Ｐゴシック" charset="0"/>
                <a:cs typeface="ＭＳ Ｐゴシック" charset="0"/>
              </a:rPr>
              <a:t>Perfect flowers </a:t>
            </a:r>
            <a:r>
              <a:rPr lang="en-GB" sz="2000" dirty="0" smtClean="0">
                <a:ea typeface="ＭＳ Ｐゴシック" charset="0"/>
                <a:cs typeface="ＭＳ Ｐゴシック" charset="0"/>
              </a:rPr>
              <a:t>contain </a:t>
            </a:r>
            <a:r>
              <a:rPr lang="en-GB" sz="2000" dirty="0">
                <a:ea typeface="ＭＳ Ｐゴシック" charset="0"/>
                <a:cs typeface="ＭＳ Ｐゴシック" charset="0"/>
              </a:rPr>
              <a:t>both male and female parts in one flower. </a:t>
            </a:r>
          </a:p>
          <a:p>
            <a:pPr marL="0" indent="0" eaLnBrk="1" fontAlgn="auto" hangingPunct="1">
              <a:spcAft>
                <a:spcPts val="0"/>
              </a:spcAft>
              <a:buFontTx/>
              <a:buNone/>
              <a:defRPr/>
            </a:pPr>
            <a:endParaRPr lang="en-GB" sz="2000" dirty="0">
              <a:ea typeface="ＭＳ Ｐゴシック" charset="0"/>
              <a:cs typeface="ＭＳ Ｐゴシック" charset="0"/>
            </a:endParaRPr>
          </a:p>
          <a:p>
            <a:pPr eaLnBrk="1" fontAlgn="auto" hangingPunct="1">
              <a:spcAft>
                <a:spcPts val="0"/>
              </a:spcAft>
              <a:defRPr/>
            </a:pPr>
            <a:r>
              <a:rPr lang="en-GB" sz="2000" dirty="0" smtClean="0">
                <a:ea typeface="ＭＳ Ｐゴシック" charset="0"/>
                <a:cs typeface="ＭＳ Ｐゴシック" charset="0"/>
              </a:rPr>
              <a:t>Tomato</a:t>
            </a:r>
            <a:r>
              <a:rPr lang="en-GB" sz="2000" dirty="0">
                <a:ea typeface="ＭＳ Ｐゴシック" charset="0"/>
                <a:cs typeface="ＭＳ Ｐゴシック" charset="0"/>
              </a:rPr>
              <a:t>, Bean, Pea, Broccoli, Cabbage, Carrot, Sunflower, </a:t>
            </a:r>
            <a:r>
              <a:rPr lang="en-GB" sz="2000" dirty="0" smtClean="0">
                <a:ea typeface="ＭＳ Ｐゴシック" charset="0"/>
                <a:cs typeface="ＭＳ Ｐゴシック" charset="0"/>
              </a:rPr>
              <a:t>Lettuce</a:t>
            </a:r>
          </a:p>
        </p:txBody>
      </p:sp>
      <p:cxnSp>
        <p:nvCxnSpPr>
          <p:cNvPr id="13" name="Straight Arrow Connector 12"/>
          <p:cNvCxnSpPr>
            <a:stCxn id="74757" idx="0"/>
          </p:cNvCxnSpPr>
          <p:nvPr/>
        </p:nvCxnSpPr>
        <p:spPr>
          <a:xfrm flipV="1">
            <a:off x="1336675" y="3276600"/>
            <a:ext cx="1782763" cy="2438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4758" idx="0"/>
          </p:cNvCxnSpPr>
          <p:nvPr/>
        </p:nvCxnSpPr>
        <p:spPr>
          <a:xfrm flipH="1" flipV="1">
            <a:off x="3960813" y="3886200"/>
            <a:ext cx="1577975" cy="1828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74757" name="TextBox 24"/>
          <p:cNvSpPr txBox="1">
            <a:spLocks noChangeArrowheads="1"/>
          </p:cNvSpPr>
          <p:nvPr/>
        </p:nvSpPr>
        <p:spPr bwMode="auto">
          <a:xfrm>
            <a:off x="852488" y="5715000"/>
            <a:ext cx="968375"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Female</a:t>
            </a:r>
          </a:p>
        </p:txBody>
      </p:sp>
      <p:sp>
        <p:nvSpPr>
          <p:cNvPr id="74758" name="TextBox 25"/>
          <p:cNvSpPr txBox="1">
            <a:spLocks noChangeArrowheads="1"/>
          </p:cNvSpPr>
          <p:nvPr/>
        </p:nvSpPr>
        <p:spPr bwMode="auto">
          <a:xfrm>
            <a:off x="5181600" y="5715000"/>
            <a:ext cx="712788"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Male</a:t>
            </a:r>
          </a:p>
        </p:txBody>
      </p:sp>
      <p:pic>
        <p:nvPicPr>
          <p:cNvPr id="74759" name="Picture 1032" descr="23"/>
          <p:cNvPicPr>
            <a:picLocks noGrp="1" noChangeAspect="1" noChangeArrowheads="1"/>
          </p:cNvPicPr>
          <p:nvPr>
            <p:ph sz="half" idx="4294967295"/>
          </p:nvPr>
        </p:nvPicPr>
        <p:blipFill>
          <a:blip r:embed="rId3" cstate="print"/>
          <a:srcRect/>
          <a:stretch>
            <a:fillRect/>
          </a:stretch>
        </p:blipFill>
        <p:spPr>
          <a:xfrm>
            <a:off x="609600" y="1600200"/>
            <a:ext cx="5537200" cy="35814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24a"/>
          <p:cNvPicPr>
            <a:picLocks noChangeAspect="1" noChangeArrowheads="1"/>
          </p:cNvPicPr>
          <p:nvPr/>
        </p:nvPicPr>
        <p:blipFill>
          <a:blip r:embed="rId3" cstate="print"/>
          <a:srcRect/>
          <a:stretch>
            <a:fillRect/>
          </a:stretch>
        </p:blipFill>
        <p:spPr bwMode="auto">
          <a:xfrm>
            <a:off x="1066800" y="609600"/>
            <a:ext cx="3429000" cy="4572000"/>
          </a:xfrm>
          <a:prstGeom prst="rect">
            <a:avLst/>
          </a:prstGeom>
          <a:noFill/>
        </p:spPr>
      </p:pic>
      <p:pic>
        <p:nvPicPr>
          <p:cNvPr id="76807" name="Picture 7" descr="24b"/>
          <p:cNvPicPr>
            <a:picLocks noChangeAspect="1" noChangeArrowheads="1"/>
          </p:cNvPicPr>
          <p:nvPr/>
        </p:nvPicPr>
        <p:blipFill>
          <a:blip r:embed="rId4" cstate="print"/>
          <a:srcRect/>
          <a:stretch>
            <a:fillRect/>
          </a:stretch>
        </p:blipFill>
        <p:spPr bwMode="auto">
          <a:xfrm>
            <a:off x="4737100" y="622300"/>
            <a:ext cx="3416300" cy="4559300"/>
          </a:xfrm>
          <a:prstGeom prst="rect">
            <a:avLst/>
          </a:prstGeom>
          <a:noFill/>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25"/>
          <p:cNvPicPr>
            <a:picLocks noChangeAspect="1" noChangeArrowheads="1"/>
          </p:cNvPicPr>
          <p:nvPr/>
        </p:nvPicPr>
        <p:blipFill>
          <a:blip r:embed="rId3" cstate="print"/>
          <a:srcRect/>
          <a:stretch>
            <a:fillRect/>
          </a:stretch>
        </p:blipFill>
        <p:spPr bwMode="auto">
          <a:xfrm>
            <a:off x="730250" y="520700"/>
            <a:ext cx="7683500" cy="5816600"/>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4" name="Picture 8" descr="26"/>
          <p:cNvPicPr>
            <a:picLocks noGrp="1" noChangeAspect="1" noChangeArrowheads="1"/>
          </p:cNvPicPr>
          <p:nvPr>
            <p:ph sz="half" idx="4294967295"/>
          </p:nvPr>
        </p:nvPicPr>
        <p:blipFill>
          <a:blip r:embed="rId3" cstate="print"/>
          <a:srcRect/>
          <a:stretch>
            <a:fillRect/>
          </a:stretch>
        </p:blipFill>
        <p:spPr>
          <a:xfrm>
            <a:off x="1371600" y="1778000"/>
            <a:ext cx="3886200" cy="3175000"/>
          </a:xfrm>
        </p:spPr>
      </p:pic>
      <p:sp>
        <p:nvSpPr>
          <p:cNvPr id="31746" name="Rectangle 2"/>
          <p:cNvSpPr>
            <a:spLocks noGrp="1" noChangeArrowheads="1"/>
          </p:cNvSpPr>
          <p:nvPr>
            <p:ph type="title"/>
          </p:nvPr>
        </p:nvSpPr>
        <p:spPr>
          <a:xfrm>
            <a:off x="685800" y="293688"/>
            <a:ext cx="7772400" cy="631825"/>
          </a:xfrm>
        </p:spPr>
        <p:txBody>
          <a:bodyPr/>
          <a:lstStyle/>
          <a:p>
            <a:pPr eaLnBrk="1" fontAlgn="auto" hangingPunct="1">
              <a:spcAft>
                <a:spcPts val="0"/>
              </a:spcAft>
              <a:defRPr/>
            </a:pPr>
            <a:r>
              <a:rPr lang="en-US" dirty="0" smtClean="0">
                <a:latin typeface="+mn-lt"/>
                <a:ea typeface="ＭＳ Ｐゴシック" charset="0"/>
                <a:cs typeface="ＭＳ Ｐゴシック" charset="0"/>
              </a:rPr>
              <a:t>imperfect Flowers</a:t>
            </a:r>
            <a:endParaRPr lang="en-US" dirty="0">
              <a:latin typeface="+mn-lt"/>
              <a:ea typeface="ＭＳ Ｐゴシック" charset="0"/>
              <a:cs typeface="ＭＳ Ｐゴシック" charset="0"/>
            </a:endParaRPr>
          </a:p>
        </p:txBody>
      </p:sp>
      <p:sp>
        <p:nvSpPr>
          <p:cNvPr id="31748" name="Rectangle 4"/>
          <p:cNvSpPr>
            <a:spLocks noGrp="1" noChangeArrowheads="1"/>
          </p:cNvSpPr>
          <p:nvPr>
            <p:ph type="body" sz="half" idx="2"/>
          </p:nvPr>
        </p:nvSpPr>
        <p:spPr>
          <a:xfrm>
            <a:off x="6096000" y="1828800"/>
            <a:ext cx="2895600" cy="4419600"/>
          </a:xfrm>
        </p:spPr>
        <p:txBody>
          <a:bodyPr>
            <a:normAutofit fontScale="85000" lnSpcReduction="20000"/>
          </a:bodyPr>
          <a:lstStyle/>
          <a:p>
            <a:pPr marL="0" indent="0" eaLnBrk="1" fontAlgn="auto" hangingPunct="1">
              <a:lnSpc>
                <a:spcPct val="117000"/>
              </a:lnSpc>
              <a:spcBef>
                <a:spcPts val="1500"/>
              </a:spcBef>
              <a:spcAft>
                <a:spcPts val="0"/>
              </a:spcAft>
              <a:buClr>
                <a:srgbClr val="000000"/>
              </a:buClr>
              <a:buFontTx/>
              <a:buNone/>
              <a:defRPr/>
            </a:pPr>
            <a:r>
              <a:rPr lang="en-US" sz="2000" dirty="0">
                <a:ea typeface="ＭＳ Ｐゴシック" charset="0"/>
                <a:cs typeface="ＭＳ Ｐゴシック" charset="0"/>
              </a:rPr>
              <a:t>Imperfect flowers </a:t>
            </a:r>
            <a:r>
              <a:rPr lang="en-US" sz="2000" dirty="0" smtClean="0">
                <a:ea typeface="ＭＳ Ｐゴシック" charset="0"/>
                <a:cs typeface="ＭＳ Ｐゴシック" charset="0"/>
              </a:rPr>
              <a:t>are either male or female.    </a:t>
            </a:r>
            <a:r>
              <a:rPr lang="en-US" sz="2000" dirty="0">
                <a:ea typeface="ＭＳ Ｐゴシック" charset="0"/>
                <a:cs typeface="ＭＳ Ｐゴシック" charset="0"/>
              </a:rPr>
              <a:t>The female flowers contain the ovary and </a:t>
            </a:r>
            <a:r>
              <a:rPr lang="en-US" sz="2000" dirty="0" smtClean="0">
                <a:ea typeface="ＭＳ Ｐゴシック" charset="0"/>
                <a:cs typeface="ＭＳ Ｐゴシック" charset="0"/>
              </a:rPr>
              <a:t>pistil and can make fruit.  </a:t>
            </a:r>
            <a:r>
              <a:rPr lang="en-US" sz="2000" dirty="0">
                <a:ea typeface="ＭＳ Ｐゴシック" charset="0"/>
                <a:cs typeface="ＭＳ Ｐゴシック" charset="0"/>
              </a:rPr>
              <a:t>The male flowers </a:t>
            </a:r>
            <a:r>
              <a:rPr lang="en-US" sz="2000" dirty="0" smtClean="0">
                <a:ea typeface="ＭＳ Ｐゴシック" charset="0"/>
                <a:cs typeface="ＭＳ Ｐゴシック" charset="0"/>
              </a:rPr>
              <a:t>contains the stamen that makes pollen and cannot make fruit. </a:t>
            </a:r>
          </a:p>
          <a:p>
            <a:pPr marL="0" indent="0" eaLnBrk="1" fontAlgn="auto" hangingPunct="1">
              <a:lnSpc>
                <a:spcPct val="117000"/>
              </a:lnSpc>
              <a:spcBef>
                <a:spcPts val="1500"/>
              </a:spcBef>
              <a:spcAft>
                <a:spcPts val="0"/>
              </a:spcAft>
              <a:buClr>
                <a:srgbClr val="000000"/>
              </a:buClr>
              <a:buFontTx/>
              <a:buNone/>
              <a:defRPr/>
            </a:pPr>
            <a:endParaRPr lang="en-US" sz="2000" dirty="0" smtClean="0">
              <a:ea typeface="ＭＳ Ｐゴシック" charset="0"/>
              <a:cs typeface="ＭＳ Ｐゴシック" charset="0"/>
            </a:endParaRPr>
          </a:p>
          <a:p>
            <a:pPr marL="0" indent="0" eaLnBrk="1" fontAlgn="auto" hangingPunct="1">
              <a:lnSpc>
                <a:spcPct val="117000"/>
              </a:lnSpc>
              <a:spcBef>
                <a:spcPts val="1500"/>
              </a:spcBef>
              <a:spcAft>
                <a:spcPts val="0"/>
              </a:spcAft>
              <a:buClr>
                <a:srgbClr val="000000"/>
              </a:buClr>
              <a:buFontTx/>
              <a:buNone/>
              <a:defRPr/>
            </a:pPr>
            <a:endParaRPr lang="en-US" sz="2000" dirty="0">
              <a:ea typeface="ＭＳ Ｐゴシック" charset="0"/>
              <a:cs typeface="ＭＳ Ｐゴシック" charset="0"/>
            </a:endParaRPr>
          </a:p>
          <a:p>
            <a:pPr marL="0" indent="0" eaLnBrk="1" fontAlgn="auto" hangingPunct="1">
              <a:lnSpc>
                <a:spcPct val="117000"/>
              </a:lnSpc>
              <a:spcBef>
                <a:spcPts val="1500"/>
              </a:spcBef>
              <a:spcAft>
                <a:spcPts val="0"/>
              </a:spcAft>
              <a:buClr>
                <a:srgbClr val="000000"/>
              </a:buClr>
              <a:buFontTx/>
              <a:buNone/>
              <a:defRPr/>
            </a:pPr>
            <a:r>
              <a:rPr lang="en-GB" sz="2000" dirty="0">
                <a:ea typeface="ＭＳ Ｐゴシック" charset="0"/>
                <a:cs typeface="ＭＳ Ｐゴシック" charset="0"/>
              </a:rPr>
              <a:t>Corn, </a:t>
            </a:r>
            <a:r>
              <a:rPr lang="en-GB" sz="2000" dirty="0" smtClean="0">
                <a:ea typeface="ＭＳ Ｐゴシック" charset="0"/>
                <a:cs typeface="ＭＳ Ｐゴシック" charset="0"/>
              </a:rPr>
              <a:t>Squash, </a:t>
            </a:r>
            <a:r>
              <a:rPr lang="en-GB" sz="2000" dirty="0">
                <a:ea typeface="ＭＳ Ｐゴシック" charset="0"/>
                <a:cs typeface="ＭＳ Ｐゴシック" charset="0"/>
              </a:rPr>
              <a:t>Cucumbers, Watermelons, Walnuts</a:t>
            </a:r>
          </a:p>
          <a:p>
            <a:pPr marL="0" indent="0" eaLnBrk="1" fontAlgn="auto" hangingPunct="1">
              <a:lnSpc>
                <a:spcPct val="117000"/>
              </a:lnSpc>
              <a:spcBef>
                <a:spcPts val="1500"/>
              </a:spcBef>
              <a:spcAft>
                <a:spcPts val="0"/>
              </a:spcAft>
              <a:buClr>
                <a:srgbClr val="000000"/>
              </a:buClr>
              <a:buFontTx/>
              <a:buNone/>
              <a:defRPr/>
            </a:pPr>
            <a:r>
              <a:rPr lang="en-US" sz="2000" dirty="0" smtClean="0">
                <a:ea typeface="ＭＳ Ｐゴシック" charset="0"/>
                <a:cs typeface="ＭＳ Ｐゴシック" charset="0"/>
              </a:rPr>
              <a:t> </a:t>
            </a:r>
          </a:p>
          <a:p>
            <a:pPr marL="0" indent="0" eaLnBrk="1" fontAlgn="auto" hangingPunct="1">
              <a:lnSpc>
                <a:spcPct val="117000"/>
              </a:lnSpc>
              <a:spcBef>
                <a:spcPts val="1500"/>
              </a:spcBef>
              <a:spcAft>
                <a:spcPts val="0"/>
              </a:spcAft>
              <a:buClr>
                <a:srgbClr val="000000"/>
              </a:buClr>
              <a:buFontTx/>
              <a:buNone/>
              <a:defRPr/>
            </a:pPr>
            <a:endParaRPr lang="en-US" sz="2000" dirty="0">
              <a:ea typeface="ＭＳ Ｐゴシック" charset="0"/>
              <a:cs typeface="ＭＳ Ｐゴシック" charset="0"/>
            </a:endParaRPr>
          </a:p>
        </p:txBody>
      </p:sp>
      <p:cxnSp>
        <p:nvCxnSpPr>
          <p:cNvPr id="13" name="Straight Arrow Connector 12"/>
          <p:cNvCxnSpPr/>
          <p:nvPr/>
        </p:nvCxnSpPr>
        <p:spPr>
          <a:xfrm flipV="1">
            <a:off x="1752600" y="4038600"/>
            <a:ext cx="1757363" cy="1600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80903" idx="0"/>
          </p:cNvCxnSpPr>
          <p:nvPr/>
        </p:nvCxnSpPr>
        <p:spPr>
          <a:xfrm flipH="1" flipV="1">
            <a:off x="4032250" y="2133600"/>
            <a:ext cx="701675" cy="3581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0902" name="TextBox 24"/>
          <p:cNvSpPr txBox="1">
            <a:spLocks noChangeArrowheads="1"/>
          </p:cNvSpPr>
          <p:nvPr/>
        </p:nvSpPr>
        <p:spPr bwMode="auto">
          <a:xfrm>
            <a:off x="990600" y="5715000"/>
            <a:ext cx="1374775"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Female ear</a:t>
            </a:r>
          </a:p>
        </p:txBody>
      </p:sp>
      <p:sp>
        <p:nvSpPr>
          <p:cNvPr id="80903" name="TextBox 25"/>
          <p:cNvSpPr txBox="1">
            <a:spLocks noChangeArrowheads="1"/>
          </p:cNvSpPr>
          <p:nvPr/>
        </p:nvSpPr>
        <p:spPr bwMode="auto">
          <a:xfrm>
            <a:off x="4038600" y="5715000"/>
            <a:ext cx="1390650"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Male tassel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71563" y="371475"/>
            <a:ext cx="7772400" cy="771525"/>
          </a:xfrm>
        </p:spPr>
        <p:txBody>
          <a:bodyPr>
            <a:noAutofit/>
          </a:bodyPr>
          <a:lstStyle/>
          <a:p>
            <a:pPr eaLnBrk="1" fontAlgn="auto" hangingPunct="1">
              <a:spcAft>
                <a:spcPts val="0"/>
              </a:spcAft>
              <a:defRPr/>
            </a:pPr>
            <a:r>
              <a:rPr lang="en-US" sz="2400" dirty="0" smtClean="0">
                <a:latin typeface="+mn-lt"/>
                <a:ea typeface="ＭＳ Ｐゴシック" charset="0"/>
                <a:cs typeface="ＭＳ Ｐゴシック" charset="0"/>
              </a:rPr>
              <a:t>imperfect flowers can be on separate plants: </a:t>
            </a:r>
            <a:r>
              <a:rPr lang="en-US" sz="2400" dirty="0" err="1" smtClean="0">
                <a:latin typeface="+mn-lt"/>
                <a:ea typeface="ＭＳ Ｐゴシック" charset="0"/>
                <a:cs typeface="ＭＳ Ｐゴシック" charset="0"/>
              </a:rPr>
              <a:t>dioecious</a:t>
            </a:r>
            <a:endParaRPr lang="en-US" sz="2400" dirty="0">
              <a:latin typeface="+mn-lt"/>
              <a:ea typeface="ＭＳ Ｐゴシック" charset="0"/>
              <a:cs typeface="ＭＳ Ｐゴシック" charset="0"/>
            </a:endParaRPr>
          </a:p>
        </p:txBody>
      </p:sp>
      <p:sp>
        <p:nvSpPr>
          <p:cNvPr id="82948" name="TextBox 7"/>
          <p:cNvSpPr txBox="1">
            <a:spLocks noChangeArrowheads="1"/>
          </p:cNvSpPr>
          <p:nvPr/>
        </p:nvSpPr>
        <p:spPr bwMode="auto">
          <a:xfrm>
            <a:off x="1447800" y="5830888"/>
            <a:ext cx="2576513" cy="641350"/>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Female spinach plants</a:t>
            </a:r>
          </a:p>
          <a:p>
            <a:endParaRPr lang="en-US" sz="1800">
              <a:latin typeface="Century Schoolbook" pitchFamily="-123" charset="0"/>
            </a:endParaRPr>
          </a:p>
        </p:txBody>
      </p:sp>
      <p:sp>
        <p:nvSpPr>
          <p:cNvPr id="82949" name="TextBox 9"/>
          <p:cNvSpPr txBox="1">
            <a:spLocks noChangeArrowheads="1"/>
          </p:cNvSpPr>
          <p:nvPr/>
        </p:nvSpPr>
        <p:spPr bwMode="auto">
          <a:xfrm>
            <a:off x="5257800" y="5878513"/>
            <a:ext cx="2322513" cy="366712"/>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Male spinach plants</a:t>
            </a:r>
          </a:p>
        </p:txBody>
      </p:sp>
      <p:pic>
        <p:nvPicPr>
          <p:cNvPr id="82950" name="Picture 6" descr="27a"/>
          <p:cNvPicPr>
            <a:picLocks noChangeAspect="1" noChangeArrowheads="1"/>
          </p:cNvPicPr>
          <p:nvPr/>
        </p:nvPicPr>
        <p:blipFill>
          <a:blip r:embed="rId3" cstate="print"/>
          <a:srcRect/>
          <a:stretch>
            <a:fillRect/>
          </a:stretch>
        </p:blipFill>
        <p:spPr bwMode="auto">
          <a:xfrm>
            <a:off x="1219200" y="1295400"/>
            <a:ext cx="2908300" cy="4356100"/>
          </a:xfrm>
          <a:prstGeom prst="rect">
            <a:avLst/>
          </a:prstGeom>
          <a:noFill/>
        </p:spPr>
      </p:pic>
      <p:pic>
        <p:nvPicPr>
          <p:cNvPr id="82951" name="Picture 7" descr="27b"/>
          <p:cNvPicPr>
            <a:picLocks noGrp="1" noChangeAspect="1" noChangeArrowheads="1"/>
          </p:cNvPicPr>
          <p:nvPr>
            <p:ph sz="quarter" idx="4294967295"/>
          </p:nvPr>
        </p:nvPicPr>
        <p:blipFill>
          <a:blip r:embed="rId4" cstate="print"/>
          <a:srcRect/>
          <a:stretch>
            <a:fillRect/>
          </a:stretch>
        </p:blipFill>
        <p:spPr>
          <a:xfrm>
            <a:off x="5003800" y="1374775"/>
            <a:ext cx="2844800" cy="426085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4400" y="685800"/>
            <a:ext cx="7772400" cy="771525"/>
          </a:xfrm>
        </p:spPr>
        <p:txBody>
          <a:bodyPr>
            <a:noAutofit/>
          </a:bodyPr>
          <a:lstStyle/>
          <a:p>
            <a:pPr eaLnBrk="1" fontAlgn="auto" hangingPunct="1">
              <a:spcAft>
                <a:spcPts val="0"/>
              </a:spcAft>
              <a:defRPr/>
            </a:pPr>
            <a:r>
              <a:rPr lang="en-US" sz="2400" dirty="0">
                <a:ea typeface="ＭＳ Ｐゴシック" charset="0"/>
                <a:cs typeface="ＭＳ Ｐゴシック" charset="0"/>
              </a:rPr>
              <a:t>imperfect flowers can be on </a:t>
            </a:r>
            <a:r>
              <a:rPr lang="en-US" sz="2400" dirty="0" smtClean="0">
                <a:ea typeface="ＭＳ Ｐゴシック" charset="0"/>
                <a:cs typeface="ＭＳ Ｐゴシック" charset="0"/>
              </a:rPr>
              <a:t>the same plant: </a:t>
            </a:r>
            <a:r>
              <a:rPr lang="en-US" sz="2400" dirty="0" err="1" smtClean="0">
                <a:ea typeface="ＭＳ Ｐゴシック" charset="0"/>
                <a:cs typeface="ＭＳ Ｐゴシック" charset="0"/>
              </a:rPr>
              <a:t>monecious</a:t>
            </a:r>
            <a:endParaRPr lang="en-US" sz="2400" dirty="0">
              <a:latin typeface="+mn-lt"/>
              <a:ea typeface="ＭＳ Ｐゴシック" charset="0"/>
              <a:cs typeface="ＭＳ Ｐゴシック" charset="0"/>
            </a:endParaRPr>
          </a:p>
        </p:txBody>
      </p:sp>
      <p:cxnSp>
        <p:nvCxnSpPr>
          <p:cNvPr id="6" name="Straight Arrow Connector 5"/>
          <p:cNvCxnSpPr/>
          <p:nvPr/>
        </p:nvCxnSpPr>
        <p:spPr>
          <a:xfrm flipV="1">
            <a:off x="2057400" y="3429000"/>
            <a:ext cx="457200" cy="2209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6096000" y="3352800"/>
            <a:ext cx="685800" cy="2209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4998" name="TextBox 7"/>
          <p:cNvSpPr txBox="1">
            <a:spLocks noChangeArrowheads="1"/>
          </p:cNvSpPr>
          <p:nvPr/>
        </p:nvSpPr>
        <p:spPr bwMode="auto">
          <a:xfrm>
            <a:off x="1219200" y="5791200"/>
            <a:ext cx="2495550"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Female squash flower</a:t>
            </a:r>
          </a:p>
        </p:txBody>
      </p:sp>
      <p:sp>
        <p:nvSpPr>
          <p:cNvPr id="84999" name="TextBox 9"/>
          <p:cNvSpPr txBox="1">
            <a:spLocks noChangeArrowheads="1"/>
          </p:cNvSpPr>
          <p:nvPr/>
        </p:nvSpPr>
        <p:spPr bwMode="auto">
          <a:xfrm>
            <a:off x="5638800" y="5715000"/>
            <a:ext cx="2241550"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Male squash flower</a:t>
            </a:r>
          </a:p>
        </p:txBody>
      </p:sp>
      <p:pic>
        <p:nvPicPr>
          <p:cNvPr id="85000" name="Picture 8" descr="28a"/>
          <p:cNvPicPr>
            <a:picLocks noChangeAspect="1" noChangeArrowheads="1"/>
          </p:cNvPicPr>
          <p:nvPr/>
        </p:nvPicPr>
        <p:blipFill>
          <a:blip r:embed="rId3" cstate="print"/>
          <a:srcRect/>
          <a:stretch>
            <a:fillRect/>
          </a:stretch>
        </p:blipFill>
        <p:spPr bwMode="auto">
          <a:xfrm>
            <a:off x="685800" y="2057400"/>
            <a:ext cx="3886200" cy="2908300"/>
          </a:xfrm>
          <a:prstGeom prst="rect">
            <a:avLst/>
          </a:prstGeom>
          <a:noFill/>
        </p:spPr>
      </p:pic>
      <p:pic>
        <p:nvPicPr>
          <p:cNvPr id="85001" name="Picture 9" descr="28b"/>
          <p:cNvPicPr>
            <a:picLocks noGrp="1" noChangeAspect="1" noChangeArrowheads="1"/>
          </p:cNvPicPr>
          <p:nvPr>
            <p:ph sz="quarter" idx="4294967295"/>
          </p:nvPr>
        </p:nvPicPr>
        <p:blipFill>
          <a:blip r:embed="rId4" cstate="print"/>
          <a:srcRect/>
          <a:stretch>
            <a:fillRect/>
          </a:stretch>
        </p:blipFill>
        <p:spPr>
          <a:xfrm>
            <a:off x="4027488" y="2057400"/>
            <a:ext cx="5421312" cy="2817813"/>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7"/>
          <p:cNvSpPr txBox="1">
            <a:spLocks noChangeArrowheads="1"/>
          </p:cNvSpPr>
          <p:nvPr/>
        </p:nvSpPr>
        <p:spPr bwMode="auto">
          <a:xfrm>
            <a:off x="914400" y="5105400"/>
            <a:ext cx="2886075" cy="915988"/>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Inside female flower </a:t>
            </a:r>
          </a:p>
          <a:p>
            <a:r>
              <a:rPr lang="en-US" sz="1800">
                <a:latin typeface="Century Schoolbook" pitchFamily="-123" charset="0"/>
              </a:rPr>
              <a:t>Hubbard squash viewing </a:t>
            </a:r>
          </a:p>
          <a:p>
            <a:r>
              <a:rPr lang="en-US" sz="1800">
                <a:latin typeface="Century Schoolbook" pitchFamily="-123" charset="0"/>
              </a:rPr>
              <a:t>stigma</a:t>
            </a:r>
          </a:p>
        </p:txBody>
      </p:sp>
      <p:sp>
        <p:nvSpPr>
          <p:cNvPr id="87044" name="TextBox 9"/>
          <p:cNvSpPr txBox="1">
            <a:spLocks noChangeArrowheads="1"/>
          </p:cNvSpPr>
          <p:nvPr/>
        </p:nvSpPr>
        <p:spPr bwMode="auto">
          <a:xfrm>
            <a:off x="5029200" y="5105400"/>
            <a:ext cx="2822575" cy="915988"/>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Inside male flower </a:t>
            </a:r>
          </a:p>
          <a:p>
            <a:r>
              <a:rPr lang="en-US" sz="1800">
                <a:latin typeface="Century Schoolbook" pitchFamily="-123" charset="0"/>
              </a:rPr>
              <a:t>Hubbard squash viewing</a:t>
            </a:r>
          </a:p>
          <a:p>
            <a:r>
              <a:rPr lang="en-US" sz="1800">
                <a:latin typeface="Century Schoolbook" pitchFamily="-123" charset="0"/>
              </a:rPr>
              <a:t>anther</a:t>
            </a:r>
          </a:p>
        </p:txBody>
      </p:sp>
      <p:pic>
        <p:nvPicPr>
          <p:cNvPr id="87045" name="Picture 5" descr="29a"/>
          <p:cNvPicPr>
            <a:picLocks noChangeAspect="1" noChangeArrowheads="1"/>
          </p:cNvPicPr>
          <p:nvPr/>
        </p:nvPicPr>
        <p:blipFill>
          <a:blip r:embed="rId3" cstate="print"/>
          <a:srcRect/>
          <a:stretch>
            <a:fillRect/>
          </a:stretch>
        </p:blipFill>
        <p:spPr bwMode="auto">
          <a:xfrm>
            <a:off x="838200" y="1676400"/>
            <a:ext cx="3517900" cy="3200400"/>
          </a:xfrm>
          <a:prstGeom prst="rect">
            <a:avLst/>
          </a:prstGeom>
          <a:noFill/>
        </p:spPr>
      </p:pic>
      <p:pic>
        <p:nvPicPr>
          <p:cNvPr id="87046" name="Picture 6" descr="29b"/>
          <p:cNvPicPr>
            <a:picLocks noGrp="1" noChangeAspect="1" noChangeArrowheads="1"/>
          </p:cNvPicPr>
          <p:nvPr>
            <p:ph sz="quarter" idx="4294967295"/>
          </p:nvPr>
        </p:nvPicPr>
        <p:blipFill>
          <a:blip r:embed="rId4" cstate="print"/>
          <a:srcRect/>
          <a:stretch>
            <a:fillRect/>
          </a:stretch>
        </p:blipFill>
        <p:spPr>
          <a:xfrm>
            <a:off x="4765675" y="1677988"/>
            <a:ext cx="3692525" cy="3197225"/>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228600"/>
            <a:ext cx="7315200" cy="1477327"/>
          </a:xfrm>
          <a:prstGeom prst="rect">
            <a:avLst/>
          </a:prstGeom>
          <a:noFill/>
        </p:spPr>
        <p:txBody>
          <a:bodyPr wrap="square">
            <a:spAutoFit/>
          </a:bodyPr>
          <a:lstStyle/>
          <a:p>
            <a:pPr fontAlgn="auto">
              <a:spcBef>
                <a:spcPts val="0"/>
              </a:spcBef>
              <a:spcAft>
                <a:spcPts val="0"/>
              </a:spcAft>
              <a:defRPr/>
            </a:pPr>
            <a:r>
              <a:rPr lang="en-US" i="1" dirty="0">
                <a:solidFill>
                  <a:schemeClr val="bg2">
                    <a:lumMod val="20000"/>
                    <a:lumOff val="80000"/>
                  </a:schemeClr>
                </a:solidFill>
                <a:effectLst>
                  <a:outerShdw blurRad="50800" dist="38100" dir="2700000" algn="tl" rotWithShape="0">
                    <a:prstClr val="black">
                      <a:alpha val="40000"/>
                    </a:prstClr>
                  </a:outerShdw>
                </a:effectLst>
                <a:latin typeface="+mn-lt"/>
                <a:ea typeface="+mn-ea"/>
                <a:cs typeface="A Little Pot"/>
              </a:rPr>
              <a:t>Our goal:  To increase the conservation</a:t>
            </a:r>
          </a:p>
          <a:p>
            <a:pPr fontAlgn="auto">
              <a:spcBef>
                <a:spcPts val="0"/>
              </a:spcBef>
              <a:spcAft>
                <a:spcPts val="0"/>
              </a:spcAft>
              <a:defRPr/>
            </a:pPr>
            <a:r>
              <a:rPr lang="en-US" i="1" dirty="0">
                <a:solidFill>
                  <a:schemeClr val="bg2">
                    <a:lumMod val="20000"/>
                    <a:lumOff val="80000"/>
                  </a:schemeClr>
                </a:solidFill>
                <a:effectLst>
                  <a:outerShdw blurRad="50800" dist="38100" dir="2700000" algn="tl" rotWithShape="0">
                    <a:prstClr val="black">
                      <a:alpha val="40000"/>
                    </a:prstClr>
                  </a:outerShdw>
                </a:effectLst>
                <a:latin typeface="+mn-lt"/>
                <a:ea typeface="+mn-ea"/>
                <a:cs typeface="A Little Pot"/>
              </a:rPr>
              <a:t> and spread of ecologically grown,</a:t>
            </a:r>
          </a:p>
          <a:p>
            <a:pPr fontAlgn="auto">
              <a:spcBef>
                <a:spcPts val="0"/>
              </a:spcBef>
              <a:spcAft>
                <a:spcPts val="0"/>
              </a:spcAft>
              <a:defRPr/>
            </a:pPr>
            <a:r>
              <a:rPr lang="en-US" i="1" dirty="0">
                <a:solidFill>
                  <a:schemeClr val="bg2">
                    <a:lumMod val="20000"/>
                    <a:lumOff val="80000"/>
                  </a:schemeClr>
                </a:solidFill>
                <a:effectLst>
                  <a:outerShdw blurRad="50800" dist="38100" dir="2700000" algn="tl" rotWithShape="0">
                    <a:prstClr val="black">
                      <a:alpha val="40000"/>
                    </a:prstClr>
                  </a:outerShdw>
                </a:effectLst>
                <a:latin typeface="+mn-lt"/>
                <a:ea typeface="+mn-ea"/>
                <a:cs typeface="A Little Pot"/>
              </a:rPr>
              <a:t>bio-diverse and regionally adapted seed</a:t>
            </a:r>
            <a:endParaRPr lang="en-US" dirty="0">
              <a:latin typeface="+mn-lt"/>
              <a:ea typeface="+mn-ea"/>
              <a:cs typeface="+mn-cs"/>
            </a:endParaRPr>
          </a:p>
          <a:p>
            <a:pPr fontAlgn="auto">
              <a:spcBef>
                <a:spcPts val="0"/>
              </a:spcBef>
              <a:spcAft>
                <a:spcPts val="0"/>
              </a:spcAft>
              <a:defRPr/>
            </a:pPr>
            <a:endParaRPr lang="en-US" sz="1800" dirty="0">
              <a:latin typeface="+mn-lt"/>
              <a:ea typeface="+mn-ea"/>
              <a:cs typeface="+mn-cs"/>
            </a:endParaRPr>
          </a:p>
        </p:txBody>
      </p:sp>
      <p:pic>
        <p:nvPicPr>
          <p:cNvPr id="4" name="Picture 3" descr="spinach conference 014.jpg"/>
          <p:cNvPicPr>
            <a:picLocks noChangeAspect="1"/>
          </p:cNvPicPr>
          <p:nvPr/>
        </p:nvPicPr>
        <p:blipFill>
          <a:blip r:embed="rId3" cstate="print"/>
          <a:stretch>
            <a:fillRect/>
          </a:stretch>
        </p:blipFill>
        <p:spPr>
          <a:xfrm>
            <a:off x="1295400" y="1600200"/>
            <a:ext cx="6502400" cy="4876800"/>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0"/>
            <a:ext cx="7467600" cy="5943600"/>
          </a:xfrm>
        </p:spPr>
        <p:txBody>
          <a:bodyPr/>
          <a:lstStyle/>
          <a:p>
            <a:pPr eaLnBrk="1" fontAlgn="auto" hangingPunct="1">
              <a:spcAft>
                <a:spcPts val="0"/>
              </a:spcAft>
              <a:defRPr/>
            </a:pPr>
            <a:endParaRPr lang="en-US" sz="2000" dirty="0" smtClean="0"/>
          </a:p>
          <a:p>
            <a:pPr eaLnBrk="1" fontAlgn="auto" hangingPunct="1">
              <a:spcAft>
                <a:spcPts val="0"/>
              </a:spcAft>
              <a:defRPr/>
            </a:pPr>
            <a:endParaRPr lang="en-US" sz="2000" dirty="0" smtClean="0"/>
          </a:p>
          <a:p>
            <a:pPr eaLnBrk="1" fontAlgn="auto" hangingPunct="1">
              <a:spcAft>
                <a:spcPts val="0"/>
              </a:spcAft>
              <a:defRPr/>
            </a:pPr>
            <a:r>
              <a:rPr lang="en-US" sz="2400" b="1" dirty="0" smtClean="0">
                <a:effectLst>
                  <a:outerShdw blurRad="50800" dist="38100" dir="2700000" algn="tl" rotWithShape="0">
                    <a:prstClr val="black">
                      <a:alpha val="40000"/>
                    </a:prstClr>
                  </a:outerShdw>
                </a:effectLst>
              </a:rPr>
              <a:t>Inbreeding plants </a:t>
            </a:r>
            <a:r>
              <a:rPr lang="en-US" sz="2000" dirty="0" smtClean="0"/>
              <a:t>are self fertilizing, or self-pollinating, and essentially mate with themselves.  The pollen of one flower on the plant fertilizes the ovule of the same flower.   The offspring are therefore very similar to the parent.</a:t>
            </a:r>
          </a:p>
          <a:p>
            <a:pPr eaLnBrk="1" fontAlgn="auto" hangingPunct="1">
              <a:spcAft>
                <a:spcPts val="0"/>
              </a:spcAft>
              <a:defRPr/>
            </a:pPr>
            <a:endParaRPr lang="en-US" sz="2000" dirty="0"/>
          </a:p>
          <a:p>
            <a:pPr eaLnBrk="1" fontAlgn="auto" hangingPunct="1">
              <a:spcAft>
                <a:spcPts val="0"/>
              </a:spcAft>
              <a:defRPr/>
            </a:pPr>
            <a:r>
              <a:rPr lang="en-US" sz="2400" b="1" dirty="0" err="1" smtClean="0">
                <a:effectLst>
                  <a:outerShdw blurRad="50800" dist="38100" dir="2700000" algn="tl" rotWithShape="0">
                    <a:prstClr val="black">
                      <a:alpha val="40000"/>
                    </a:prstClr>
                  </a:outerShdw>
                </a:effectLst>
              </a:rPr>
              <a:t>Outbreeding</a:t>
            </a:r>
            <a:r>
              <a:rPr lang="en-US" sz="2400" b="1" dirty="0" smtClean="0">
                <a:effectLst>
                  <a:outerShdw blurRad="50800" dist="38100" dir="2700000" algn="tl" rotWithShape="0">
                    <a:prstClr val="black">
                      <a:alpha val="40000"/>
                    </a:prstClr>
                  </a:outerShdw>
                </a:effectLst>
              </a:rPr>
              <a:t> plants </a:t>
            </a:r>
            <a:r>
              <a:rPr lang="en-US" sz="2000" dirty="0" smtClean="0"/>
              <a:t>will cross pollinate and mate with another plant of the same species.  The pollen of one plant fertilizes the ovule of another plant of the same species.  This mixing produces offspring that can be genetically different from the parent. </a:t>
            </a:r>
          </a:p>
          <a:p>
            <a:pPr eaLnBrk="1" fontAlgn="auto" hangingPunct="1">
              <a:spcAft>
                <a:spcPts val="0"/>
              </a:spcAft>
              <a:defRPr/>
            </a:pPr>
            <a:endParaRPr lang="en-US" sz="2000" dirty="0" smtClean="0"/>
          </a:p>
          <a:p>
            <a:pPr eaLnBrk="1" fontAlgn="auto" hangingPunct="1">
              <a:spcAft>
                <a:spcPts val="0"/>
              </a:spcAft>
              <a:defRPr/>
            </a:pPr>
            <a:r>
              <a:rPr lang="en-US" sz="2000" dirty="0" smtClean="0"/>
              <a:t>Most species will both self and cross pollinate to varying degrees. A plants mating system falls on a spectrum between very inbreeding and very </a:t>
            </a:r>
            <a:r>
              <a:rPr lang="en-US" sz="2000" dirty="0" err="1" smtClean="0"/>
              <a:t>outbreeding</a:t>
            </a:r>
            <a:r>
              <a:rPr lang="en-US" sz="2000" dirty="0" smtClean="0"/>
              <a:t>.</a:t>
            </a:r>
          </a:p>
          <a:p>
            <a:pPr eaLnBrk="1" fontAlgn="auto" hangingPunct="1">
              <a:spcAft>
                <a:spcPts val="0"/>
              </a:spcAft>
              <a:defRPr/>
            </a:pPr>
            <a:endParaRPr lang="en-US" sz="2000" dirty="0" smtClean="0"/>
          </a:p>
          <a:p>
            <a:pPr eaLnBrk="1" fontAlgn="auto" hangingPunct="1">
              <a:spcAft>
                <a:spcPts val="0"/>
              </a:spcAft>
              <a:defRPr/>
            </a:pPr>
            <a:r>
              <a:rPr lang="en-US" sz="2000" dirty="0" smtClean="0"/>
              <a:t>   “very inbreeding”                           “very </a:t>
            </a:r>
            <a:r>
              <a:rPr lang="en-US" sz="2000" dirty="0" err="1" smtClean="0"/>
              <a:t>outbreeding</a:t>
            </a:r>
            <a:r>
              <a:rPr lang="en-US" sz="2000" dirty="0" smtClean="0"/>
              <a:t>”</a:t>
            </a:r>
          </a:p>
          <a:p>
            <a:pPr eaLnBrk="1" fontAlgn="auto" hangingPunct="1">
              <a:spcAft>
                <a:spcPts val="0"/>
              </a:spcAft>
              <a:defRPr/>
            </a:pPr>
            <a:endParaRPr lang="en-US" sz="2000" dirty="0" smtClean="0"/>
          </a:p>
          <a:p>
            <a:pPr eaLnBrk="1" fontAlgn="auto" hangingPunct="1">
              <a:spcAft>
                <a:spcPts val="0"/>
              </a:spcAft>
              <a:defRPr/>
            </a:pPr>
            <a:endParaRPr lang="en-US" sz="2800" dirty="0"/>
          </a:p>
        </p:txBody>
      </p:sp>
      <p:sp>
        <p:nvSpPr>
          <p:cNvPr id="2" name="Left-Right Arrow 1"/>
          <p:cNvSpPr/>
          <p:nvPr/>
        </p:nvSpPr>
        <p:spPr>
          <a:xfrm>
            <a:off x="3657600" y="5943600"/>
            <a:ext cx="1216152" cy="256032"/>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8" name="Picture 12" descr="31b"/>
          <p:cNvPicPr>
            <a:picLocks noChangeAspect="1" noChangeArrowheads="1"/>
          </p:cNvPicPr>
          <p:nvPr/>
        </p:nvPicPr>
        <p:blipFill>
          <a:blip r:embed="rId3" cstate="print"/>
          <a:srcRect/>
          <a:stretch>
            <a:fillRect/>
          </a:stretch>
        </p:blipFill>
        <p:spPr bwMode="auto">
          <a:xfrm>
            <a:off x="4648200" y="3733800"/>
            <a:ext cx="3200400" cy="2667000"/>
          </a:xfrm>
          <a:prstGeom prst="rect">
            <a:avLst/>
          </a:prstGeom>
          <a:noFill/>
        </p:spPr>
      </p:pic>
      <p:pic>
        <p:nvPicPr>
          <p:cNvPr id="91147" name="Picture 11" descr="31a"/>
          <p:cNvPicPr>
            <a:picLocks noGrp="1" noChangeAspect="1" noChangeArrowheads="1"/>
          </p:cNvPicPr>
          <p:nvPr>
            <p:ph sz="quarter" idx="4294967295"/>
          </p:nvPr>
        </p:nvPicPr>
        <p:blipFill>
          <a:blip r:embed="rId4" cstate="print"/>
          <a:srcRect/>
          <a:stretch>
            <a:fillRect/>
          </a:stretch>
        </p:blipFill>
        <p:spPr>
          <a:xfrm>
            <a:off x="1143000" y="3733800"/>
            <a:ext cx="2849563" cy="2628900"/>
          </a:xfrm>
        </p:spPr>
      </p:pic>
      <p:sp>
        <p:nvSpPr>
          <p:cNvPr id="3" name="Text Placeholder 2"/>
          <p:cNvSpPr>
            <a:spLocks noGrp="1"/>
          </p:cNvSpPr>
          <p:nvPr>
            <p:ph type="body" sz="quarter" idx="11"/>
          </p:nvPr>
        </p:nvSpPr>
        <p:spPr>
          <a:xfrm>
            <a:off x="685800" y="457200"/>
            <a:ext cx="8153400" cy="5943600"/>
          </a:xfrm>
        </p:spPr>
        <p:txBody>
          <a:bodyPr/>
          <a:lstStyle/>
          <a:p>
            <a:pPr eaLnBrk="1" fontAlgn="auto" hangingPunct="1">
              <a:spcAft>
                <a:spcPts val="0"/>
              </a:spcAft>
              <a:defRPr/>
            </a:pPr>
            <a:r>
              <a:rPr lang="en-US" sz="2800" dirty="0" err="1" smtClean="0">
                <a:effectLst>
                  <a:outerShdw blurRad="50800" dist="38100" dir="2700000" algn="tl" rotWithShape="0">
                    <a:prstClr val="black">
                      <a:alpha val="40000"/>
                    </a:prstClr>
                  </a:outerShdw>
                </a:effectLst>
              </a:rPr>
              <a:t>Inbreeders</a:t>
            </a:r>
            <a:endParaRPr lang="en-US" sz="2800" dirty="0" smtClean="0">
              <a:effectLst>
                <a:outerShdw blurRad="50800" dist="38100" dir="2700000" algn="tl" rotWithShape="0">
                  <a:prstClr val="black">
                    <a:alpha val="40000"/>
                  </a:prstClr>
                </a:outerShdw>
              </a:effectLst>
            </a:endParaRPr>
          </a:p>
          <a:p>
            <a:pPr marL="457200" indent="-457200" eaLnBrk="1" fontAlgn="auto" hangingPunct="1">
              <a:spcAft>
                <a:spcPts val="0"/>
              </a:spcAft>
              <a:buFont typeface="Arial"/>
              <a:buChar char="•"/>
              <a:defRPr/>
            </a:pPr>
            <a:r>
              <a:rPr lang="en-US" sz="2000" dirty="0" smtClean="0"/>
              <a:t>In order of inbreeding tendency: Peas, lettuce, endive, escarole, tomatoes, common beans. </a:t>
            </a:r>
          </a:p>
          <a:p>
            <a:pPr marL="457200" indent="-457200" eaLnBrk="1" fontAlgn="auto" hangingPunct="1">
              <a:spcAft>
                <a:spcPts val="0"/>
              </a:spcAft>
              <a:buFont typeface="Arial"/>
              <a:buChar char="•"/>
              <a:defRPr/>
            </a:pPr>
            <a:r>
              <a:rPr lang="en-US" sz="2000" dirty="0" smtClean="0"/>
              <a:t>Self </a:t>
            </a:r>
            <a:r>
              <a:rPr lang="en-US" sz="2000" dirty="0"/>
              <a:t>pollination is the norm, but </a:t>
            </a:r>
            <a:r>
              <a:rPr lang="en-US" sz="2000" dirty="0" smtClean="0"/>
              <a:t>they can cross.</a:t>
            </a:r>
          </a:p>
          <a:p>
            <a:pPr marL="457200" indent="-457200" eaLnBrk="1" fontAlgn="auto" hangingPunct="1">
              <a:spcAft>
                <a:spcPts val="0"/>
              </a:spcAft>
              <a:buFont typeface="Arial"/>
              <a:buChar char="•"/>
              <a:defRPr/>
            </a:pPr>
            <a:r>
              <a:rPr lang="en-US" sz="2000" dirty="0"/>
              <a:t>The spectrum of </a:t>
            </a:r>
            <a:r>
              <a:rPr lang="en-US" sz="2000" dirty="0" smtClean="0"/>
              <a:t>inbreeding </a:t>
            </a:r>
            <a:r>
              <a:rPr lang="en-US" sz="2000" dirty="0"/>
              <a:t>can run from</a:t>
            </a:r>
            <a:r>
              <a:rPr lang="en-US" sz="2000" dirty="0" smtClean="0"/>
              <a:t> </a:t>
            </a:r>
          </a:p>
          <a:p>
            <a:pPr marL="457200" indent="-457200" eaLnBrk="1" fontAlgn="auto" hangingPunct="1">
              <a:spcAft>
                <a:spcPts val="0"/>
              </a:spcAft>
              <a:buFont typeface="Arial"/>
              <a:buChar char="•"/>
              <a:defRPr/>
            </a:pPr>
            <a:endParaRPr lang="en-US" sz="2000" dirty="0" smtClean="0"/>
          </a:p>
          <a:p>
            <a:pPr eaLnBrk="1" fontAlgn="auto" hangingPunct="1">
              <a:spcAft>
                <a:spcPts val="0"/>
              </a:spcAft>
              <a:defRPr/>
            </a:pPr>
            <a:r>
              <a:rPr lang="en-US" sz="2000" dirty="0"/>
              <a:t> </a:t>
            </a:r>
            <a:r>
              <a:rPr lang="en-US" sz="2000" dirty="0" smtClean="0"/>
              <a:t>Very Inbreeding VI                        Primarily Inbreeding PI</a:t>
            </a:r>
            <a:endParaRPr lang="en-US" sz="2000" dirty="0"/>
          </a:p>
          <a:p>
            <a:pPr marL="457200" indent="-457200" eaLnBrk="1" fontAlgn="auto" hangingPunct="1">
              <a:spcAft>
                <a:spcPts val="0"/>
              </a:spcAft>
              <a:buFont typeface="Arial"/>
              <a:buChar char="•"/>
              <a:defRPr/>
            </a:pPr>
            <a:endParaRPr lang="en-US" sz="2000" dirty="0" smtClean="0"/>
          </a:p>
          <a:p>
            <a:pPr eaLnBrk="1" fontAlgn="auto" hangingPunct="1">
              <a:spcAft>
                <a:spcPts val="0"/>
              </a:spcAft>
              <a:defRPr/>
            </a:pPr>
            <a:endParaRPr lang="en-US" sz="2000" dirty="0"/>
          </a:p>
          <a:p>
            <a:pPr eaLnBrk="1" fontAlgn="auto" hangingPunct="1">
              <a:spcAft>
                <a:spcPts val="0"/>
              </a:spcAft>
              <a:defRPr/>
            </a:pPr>
            <a:endParaRPr lang="en-US" sz="2800" dirty="0"/>
          </a:p>
        </p:txBody>
      </p:sp>
      <p:sp>
        <p:nvSpPr>
          <p:cNvPr id="7" name="Left-Right Arrow 6"/>
          <p:cNvSpPr/>
          <p:nvPr/>
        </p:nvSpPr>
        <p:spPr>
          <a:xfrm>
            <a:off x="3429000" y="2895600"/>
            <a:ext cx="1216152" cy="228600"/>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1143" name="TextBox 1"/>
          <p:cNvSpPr txBox="1">
            <a:spLocks noChangeArrowheads="1"/>
          </p:cNvSpPr>
          <p:nvPr/>
        </p:nvSpPr>
        <p:spPr bwMode="auto">
          <a:xfrm>
            <a:off x="1371600" y="3962400"/>
            <a:ext cx="442913"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VI</a:t>
            </a:r>
          </a:p>
        </p:txBody>
      </p:sp>
      <p:sp>
        <p:nvSpPr>
          <p:cNvPr id="91144" name="TextBox 4"/>
          <p:cNvSpPr txBox="1">
            <a:spLocks noChangeArrowheads="1"/>
          </p:cNvSpPr>
          <p:nvPr/>
        </p:nvSpPr>
        <p:spPr bwMode="auto">
          <a:xfrm>
            <a:off x="5334000" y="3962400"/>
            <a:ext cx="430213"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PI</a:t>
            </a:r>
          </a:p>
        </p:txBody>
      </p:sp>
      <p:sp>
        <p:nvSpPr>
          <p:cNvPr id="91145" name="TextBox 7"/>
          <p:cNvSpPr txBox="1">
            <a:spLocks noChangeArrowheads="1"/>
          </p:cNvSpPr>
          <p:nvPr/>
        </p:nvSpPr>
        <p:spPr bwMode="auto">
          <a:xfrm>
            <a:off x="1143000" y="6477000"/>
            <a:ext cx="1676400" cy="366713"/>
          </a:xfrm>
          <a:prstGeom prst="rect">
            <a:avLst/>
          </a:prstGeom>
          <a:noFill/>
          <a:ln w="9525">
            <a:noFill/>
            <a:miter lim="800000"/>
            <a:headEnd/>
            <a:tailEnd/>
          </a:ln>
        </p:spPr>
        <p:txBody>
          <a:bodyPr>
            <a:prstTxWarp prst="textNoShape">
              <a:avLst/>
            </a:prstTxWarp>
            <a:spAutoFit/>
          </a:bodyPr>
          <a:lstStyle/>
          <a:p>
            <a:r>
              <a:rPr lang="en-US" sz="1800">
                <a:latin typeface="Century Schoolbook" pitchFamily="-123" charset="0"/>
              </a:rPr>
              <a:t>Pea flower</a:t>
            </a:r>
          </a:p>
        </p:txBody>
      </p:sp>
      <p:sp>
        <p:nvSpPr>
          <p:cNvPr id="91146" name="TextBox 8"/>
          <p:cNvSpPr txBox="1">
            <a:spLocks noChangeArrowheads="1"/>
          </p:cNvSpPr>
          <p:nvPr/>
        </p:nvSpPr>
        <p:spPr bwMode="auto">
          <a:xfrm>
            <a:off x="6096000" y="6477000"/>
            <a:ext cx="2819400" cy="366713"/>
          </a:xfrm>
          <a:prstGeom prst="rect">
            <a:avLst/>
          </a:prstGeom>
          <a:noFill/>
          <a:ln w="9525">
            <a:noFill/>
            <a:miter lim="800000"/>
            <a:headEnd/>
            <a:tailEnd/>
          </a:ln>
        </p:spPr>
        <p:txBody>
          <a:bodyPr>
            <a:prstTxWarp prst="textNoShape">
              <a:avLst/>
            </a:prstTxWarp>
            <a:spAutoFit/>
          </a:bodyPr>
          <a:lstStyle/>
          <a:p>
            <a:r>
              <a:rPr lang="en-US" sz="1800">
                <a:latin typeface="Century Schoolbook" pitchFamily="-123" charset="0"/>
              </a:rPr>
              <a:t>Tomato flower</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9" name="Picture 5" descr="32"/>
          <p:cNvPicPr>
            <a:picLocks noGrp="1" noChangeAspect="1" noChangeArrowheads="1"/>
          </p:cNvPicPr>
          <p:nvPr>
            <p:ph sz="quarter" idx="4294967295"/>
          </p:nvPr>
        </p:nvPicPr>
        <p:blipFill>
          <a:blip r:embed="rId3" cstate="print"/>
          <a:srcRect/>
          <a:stretch>
            <a:fillRect/>
          </a:stretch>
        </p:blipFill>
        <p:spPr>
          <a:xfrm>
            <a:off x="815975" y="1905000"/>
            <a:ext cx="7358063" cy="3543300"/>
          </a:xfrm>
        </p:spPr>
      </p:pic>
      <p:sp>
        <p:nvSpPr>
          <p:cNvPr id="93185" name="Text Placeholder 2"/>
          <p:cNvSpPr>
            <a:spLocks noGrp="1"/>
          </p:cNvSpPr>
          <p:nvPr>
            <p:ph type="body" sz="quarter" idx="11"/>
          </p:nvPr>
        </p:nvSpPr>
        <p:spPr>
          <a:xfrm>
            <a:off x="1295400" y="685800"/>
            <a:ext cx="6553200" cy="762000"/>
          </a:xfrm>
        </p:spPr>
        <p:txBody>
          <a:bodyPr/>
          <a:lstStyle/>
          <a:p>
            <a:pPr algn="ctr" eaLnBrk="1" hangingPunct="1"/>
            <a:r>
              <a:rPr lang="en-US" sz="2400" smtClean="0">
                <a:ea typeface="ＭＳ Ｐゴシック" pitchFamily="-123" charset="-128"/>
                <a:cs typeface="ＭＳ Ｐゴシック" pitchFamily="-123" charset="-128"/>
              </a:rPr>
              <a:t>INSIDE A PRIMARILY INBREEDING TOMATO FLOWER</a:t>
            </a:r>
          </a:p>
        </p:txBody>
      </p:sp>
      <p:sp>
        <p:nvSpPr>
          <p:cNvPr id="93187" name="TextBox 4"/>
          <p:cNvSpPr txBox="1">
            <a:spLocks noChangeArrowheads="1"/>
          </p:cNvSpPr>
          <p:nvPr/>
        </p:nvSpPr>
        <p:spPr bwMode="auto">
          <a:xfrm>
            <a:off x="1600200" y="4953000"/>
            <a:ext cx="1466850"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Anther cone</a:t>
            </a:r>
          </a:p>
        </p:txBody>
      </p:sp>
      <p:sp>
        <p:nvSpPr>
          <p:cNvPr id="93188" name="TextBox 5"/>
          <p:cNvSpPr txBox="1">
            <a:spLocks noChangeArrowheads="1"/>
          </p:cNvSpPr>
          <p:nvPr/>
        </p:nvSpPr>
        <p:spPr bwMode="auto">
          <a:xfrm>
            <a:off x="6781800" y="4876800"/>
            <a:ext cx="747713"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Pistil</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44" name="Picture 12" descr="33b"/>
          <p:cNvPicPr>
            <a:picLocks noChangeAspect="1" noChangeArrowheads="1"/>
          </p:cNvPicPr>
          <p:nvPr/>
        </p:nvPicPr>
        <p:blipFill>
          <a:blip r:embed="rId3" cstate="print"/>
          <a:srcRect/>
          <a:stretch>
            <a:fillRect/>
          </a:stretch>
        </p:blipFill>
        <p:spPr bwMode="auto">
          <a:xfrm>
            <a:off x="4851400" y="3632200"/>
            <a:ext cx="3987800" cy="2692400"/>
          </a:xfrm>
          <a:prstGeom prst="rect">
            <a:avLst/>
          </a:prstGeom>
          <a:noFill/>
        </p:spPr>
      </p:pic>
      <p:pic>
        <p:nvPicPr>
          <p:cNvPr id="95243" name="Picture 11" descr="33"/>
          <p:cNvPicPr>
            <a:picLocks noGrp="1" noChangeAspect="1" noChangeArrowheads="1"/>
          </p:cNvPicPr>
          <p:nvPr>
            <p:ph sz="quarter" idx="4294967295"/>
          </p:nvPr>
        </p:nvPicPr>
        <p:blipFill>
          <a:blip r:embed="rId4" cstate="print"/>
          <a:srcRect/>
          <a:stretch>
            <a:fillRect/>
          </a:stretch>
        </p:blipFill>
        <p:spPr>
          <a:xfrm>
            <a:off x="739775" y="3733800"/>
            <a:ext cx="3756025" cy="2536825"/>
          </a:xfrm>
        </p:spPr>
      </p:pic>
      <p:sp>
        <p:nvSpPr>
          <p:cNvPr id="3" name="Text Placeholder 2"/>
          <p:cNvSpPr>
            <a:spLocks noGrp="1"/>
          </p:cNvSpPr>
          <p:nvPr>
            <p:ph type="body" sz="quarter" idx="11"/>
          </p:nvPr>
        </p:nvSpPr>
        <p:spPr>
          <a:xfrm>
            <a:off x="914400" y="457200"/>
            <a:ext cx="7467600" cy="5943600"/>
          </a:xfrm>
        </p:spPr>
        <p:txBody>
          <a:bodyPr/>
          <a:lstStyle/>
          <a:p>
            <a:pPr eaLnBrk="1" fontAlgn="auto" hangingPunct="1">
              <a:spcAft>
                <a:spcPts val="0"/>
              </a:spcAft>
              <a:defRPr/>
            </a:pPr>
            <a:r>
              <a:rPr lang="en-US" sz="2800" dirty="0" err="1" smtClean="0">
                <a:effectLst>
                  <a:outerShdw blurRad="50800" dist="38100" dir="2700000" algn="tl" rotWithShape="0">
                    <a:prstClr val="black">
                      <a:alpha val="40000"/>
                    </a:prstClr>
                  </a:outerShdw>
                </a:effectLst>
              </a:rPr>
              <a:t>Outbreeders</a:t>
            </a:r>
            <a:endParaRPr lang="en-US" sz="2800" dirty="0" smtClean="0">
              <a:effectLst>
                <a:outerShdw blurRad="50800" dist="38100" dir="2700000" algn="tl" rotWithShape="0">
                  <a:prstClr val="black">
                    <a:alpha val="40000"/>
                  </a:prstClr>
                </a:outerShdw>
              </a:effectLst>
            </a:endParaRPr>
          </a:p>
          <a:p>
            <a:pPr marL="457200" indent="-457200" eaLnBrk="1" fontAlgn="auto" hangingPunct="1">
              <a:spcAft>
                <a:spcPts val="0"/>
              </a:spcAft>
              <a:buFont typeface="Arial"/>
              <a:buChar char="•"/>
              <a:defRPr/>
            </a:pPr>
            <a:r>
              <a:rPr lang="en-US" sz="2000" dirty="0" smtClean="0"/>
              <a:t>In order of </a:t>
            </a:r>
            <a:r>
              <a:rPr lang="en-US" sz="2000" dirty="0" err="1" smtClean="0"/>
              <a:t>outbreeding</a:t>
            </a:r>
            <a:r>
              <a:rPr lang="en-US" sz="2000" dirty="0" smtClean="0"/>
              <a:t> tendency: Corn, beets, spinach, </a:t>
            </a:r>
            <a:r>
              <a:rPr lang="en-US" sz="2000" dirty="0" err="1" smtClean="0"/>
              <a:t>Brassicas</a:t>
            </a:r>
            <a:r>
              <a:rPr lang="en-US" sz="2000" dirty="0" smtClean="0"/>
              <a:t>, carrots, celery, cucumbers, onions, melons, squash.</a:t>
            </a:r>
          </a:p>
          <a:p>
            <a:pPr marL="457200" indent="-457200" eaLnBrk="1" fontAlgn="auto" hangingPunct="1">
              <a:spcAft>
                <a:spcPts val="0"/>
              </a:spcAft>
              <a:buFont typeface="Arial"/>
              <a:buChar char="•"/>
              <a:defRPr/>
            </a:pPr>
            <a:r>
              <a:rPr lang="en-US" sz="2000" dirty="0" smtClean="0"/>
              <a:t>The dioecious plants have to outbreed…something has to carry pollen from one plant to another.  </a:t>
            </a:r>
          </a:p>
          <a:p>
            <a:pPr marL="457200" indent="-457200" eaLnBrk="1" fontAlgn="auto" hangingPunct="1">
              <a:spcAft>
                <a:spcPts val="0"/>
              </a:spcAft>
              <a:buFont typeface="Arial"/>
              <a:buChar char="•"/>
              <a:defRPr/>
            </a:pPr>
            <a:r>
              <a:rPr lang="en-US" sz="2000" dirty="0" smtClean="0"/>
              <a:t>The spectrum of outbreeding can run from</a:t>
            </a:r>
          </a:p>
          <a:p>
            <a:pPr marL="457200" indent="-457200" eaLnBrk="1" fontAlgn="auto" hangingPunct="1">
              <a:spcAft>
                <a:spcPts val="0"/>
              </a:spcAft>
              <a:buFont typeface="Arial"/>
              <a:buChar char="•"/>
              <a:defRPr/>
            </a:pPr>
            <a:r>
              <a:rPr lang="en-US" sz="2000" dirty="0" smtClean="0"/>
              <a:t>Very Outbreeding VO                 Primarily Outbreeding PO</a:t>
            </a:r>
            <a:endParaRPr lang="en-US" sz="2800" dirty="0"/>
          </a:p>
        </p:txBody>
      </p:sp>
      <p:sp>
        <p:nvSpPr>
          <p:cNvPr id="2" name="Left-Right Arrow 1"/>
          <p:cNvSpPr/>
          <p:nvPr/>
        </p:nvSpPr>
        <p:spPr>
          <a:xfrm flipV="1">
            <a:off x="4191000" y="3048000"/>
            <a:ext cx="911352" cy="304800"/>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5239" name="TextBox 5"/>
          <p:cNvSpPr txBox="1">
            <a:spLocks noChangeArrowheads="1"/>
          </p:cNvSpPr>
          <p:nvPr/>
        </p:nvSpPr>
        <p:spPr bwMode="auto">
          <a:xfrm>
            <a:off x="990600" y="3962400"/>
            <a:ext cx="527050"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VO</a:t>
            </a:r>
          </a:p>
        </p:txBody>
      </p:sp>
      <p:sp>
        <p:nvSpPr>
          <p:cNvPr id="95240" name="TextBox 6"/>
          <p:cNvSpPr txBox="1">
            <a:spLocks noChangeArrowheads="1"/>
          </p:cNvSpPr>
          <p:nvPr/>
        </p:nvSpPr>
        <p:spPr bwMode="auto">
          <a:xfrm>
            <a:off x="5105400" y="3962400"/>
            <a:ext cx="514350"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PO</a:t>
            </a:r>
          </a:p>
        </p:txBody>
      </p:sp>
      <p:sp>
        <p:nvSpPr>
          <p:cNvPr id="95241" name="TextBox 7"/>
          <p:cNvSpPr txBox="1">
            <a:spLocks noChangeArrowheads="1"/>
          </p:cNvSpPr>
          <p:nvPr/>
        </p:nvSpPr>
        <p:spPr bwMode="auto">
          <a:xfrm>
            <a:off x="762000" y="6400800"/>
            <a:ext cx="2209800" cy="366713"/>
          </a:xfrm>
          <a:prstGeom prst="rect">
            <a:avLst/>
          </a:prstGeom>
          <a:noFill/>
          <a:ln w="9525">
            <a:noFill/>
            <a:miter lim="800000"/>
            <a:headEnd/>
            <a:tailEnd/>
          </a:ln>
        </p:spPr>
        <p:txBody>
          <a:bodyPr>
            <a:prstTxWarp prst="textNoShape">
              <a:avLst/>
            </a:prstTxWarp>
            <a:spAutoFit/>
          </a:bodyPr>
          <a:lstStyle/>
          <a:p>
            <a:r>
              <a:rPr lang="en-US" sz="1800">
                <a:latin typeface="Century Schoolbook" pitchFamily="-123" charset="0"/>
              </a:rPr>
              <a:t>Spinach flower</a:t>
            </a:r>
          </a:p>
        </p:txBody>
      </p:sp>
      <p:sp>
        <p:nvSpPr>
          <p:cNvPr id="95242" name="TextBox 9"/>
          <p:cNvSpPr txBox="1">
            <a:spLocks noChangeArrowheads="1"/>
          </p:cNvSpPr>
          <p:nvPr/>
        </p:nvSpPr>
        <p:spPr bwMode="auto">
          <a:xfrm>
            <a:off x="7239000" y="6477000"/>
            <a:ext cx="1905000" cy="366713"/>
          </a:xfrm>
          <a:prstGeom prst="rect">
            <a:avLst/>
          </a:prstGeom>
          <a:noFill/>
          <a:ln w="9525">
            <a:noFill/>
            <a:miter lim="800000"/>
            <a:headEnd/>
            <a:tailEnd/>
          </a:ln>
        </p:spPr>
        <p:txBody>
          <a:bodyPr>
            <a:prstTxWarp prst="textNoShape">
              <a:avLst/>
            </a:prstTxWarp>
            <a:spAutoFit/>
          </a:bodyPr>
          <a:lstStyle/>
          <a:p>
            <a:r>
              <a:rPr lang="en-US" sz="1800">
                <a:latin typeface="Century Schoolbook" pitchFamily="-123" charset="0"/>
              </a:rPr>
              <a:t>Onion flower</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838200"/>
          </a:xfrm>
        </p:spPr>
        <p:txBody>
          <a:bodyPr>
            <a:normAutofit fontScale="90000"/>
          </a:bodyPr>
          <a:lstStyle/>
          <a:p>
            <a:pPr algn="ctr" eaLnBrk="1" fontAlgn="auto" hangingPunct="1">
              <a:spcAft>
                <a:spcPts val="0"/>
              </a:spcAft>
              <a:defRPr/>
            </a:pP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mn-lt"/>
                <a:ea typeface="ＭＳ Ｐゴシック" charset="0"/>
                <a:cs typeface="ＭＳ Ｐゴシック" charset="0"/>
              </a:rPr>
              <a:t>Mating Systems on a spectrum</a:t>
            </a:r>
            <a:br>
              <a:rPr lang="en-US" dirty="0" smtClean="0">
                <a:latin typeface="+mn-lt"/>
                <a:ea typeface="ＭＳ Ｐゴシック" charset="0"/>
                <a:cs typeface="ＭＳ Ｐゴシック" charset="0"/>
              </a:rPr>
            </a:br>
            <a:endParaRPr lang="en-US" dirty="0">
              <a:latin typeface="+mn-lt"/>
              <a:ea typeface="ＭＳ Ｐゴシック" charset="0"/>
              <a:cs typeface="ＭＳ Ｐゴシック" charset="0"/>
            </a:endParaRPr>
          </a:p>
        </p:txBody>
      </p:sp>
      <p:sp>
        <p:nvSpPr>
          <p:cNvPr id="97282" name="Rectangle 5"/>
          <p:cNvSpPr>
            <a:spLocks noChangeArrowheads="1"/>
          </p:cNvSpPr>
          <p:nvPr/>
        </p:nvSpPr>
        <p:spPr bwMode="auto">
          <a:xfrm>
            <a:off x="381000" y="1066800"/>
            <a:ext cx="1776413" cy="366713"/>
          </a:xfrm>
          <a:prstGeom prst="rect">
            <a:avLst/>
          </a:prstGeom>
          <a:noFill/>
          <a:ln w="9525">
            <a:noFill/>
            <a:miter lim="800000"/>
            <a:headEnd/>
            <a:tailEnd/>
          </a:ln>
        </p:spPr>
        <p:txBody>
          <a:bodyPr wrap="none">
            <a:prstTxWarp prst="textNoShape">
              <a:avLst/>
            </a:prstTxWarp>
            <a:spAutoFit/>
          </a:bodyPr>
          <a:lstStyle/>
          <a:p>
            <a:pPr eaLnBrk="0" hangingPunct="0"/>
            <a:r>
              <a:rPr lang="en-US" sz="1800">
                <a:latin typeface="Century Schoolbook" pitchFamily="-123" charset="0"/>
              </a:rPr>
              <a:t>INBREEDERS</a:t>
            </a:r>
          </a:p>
        </p:txBody>
      </p:sp>
      <p:sp>
        <p:nvSpPr>
          <p:cNvPr id="97283" name="Rectangle 6"/>
          <p:cNvSpPr>
            <a:spLocks noChangeArrowheads="1"/>
          </p:cNvSpPr>
          <p:nvPr/>
        </p:nvSpPr>
        <p:spPr bwMode="auto">
          <a:xfrm>
            <a:off x="6934200" y="1143000"/>
            <a:ext cx="2012950" cy="366713"/>
          </a:xfrm>
          <a:prstGeom prst="rect">
            <a:avLst/>
          </a:prstGeom>
          <a:noFill/>
          <a:ln w="9525">
            <a:noFill/>
            <a:miter lim="800000"/>
            <a:headEnd/>
            <a:tailEnd/>
          </a:ln>
        </p:spPr>
        <p:txBody>
          <a:bodyPr wrap="none">
            <a:prstTxWarp prst="textNoShape">
              <a:avLst/>
            </a:prstTxWarp>
            <a:spAutoFit/>
          </a:bodyPr>
          <a:lstStyle/>
          <a:p>
            <a:pPr eaLnBrk="0" hangingPunct="0"/>
            <a:r>
              <a:rPr lang="en-US" sz="1800">
                <a:latin typeface="Century Schoolbook" pitchFamily="-123" charset="0"/>
              </a:rPr>
              <a:t>OUTBREEDERS</a:t>
            </a:r>
          </a:p>
        </p:txBody>
      </p:sp>
      <p:sp>
        <p:nvSpPr>
          <p:cNvPr id="97284" name="Rectangle 10"/>
          <p:cNvSpPr>
            <a:spLocks noChangeArrowheads="1"/>
          </p:cNvSpPr>
          <p:nvPr/>
        </p:nvSpPr>
        <p:spPr bwMode="auto">
          <a:xfrm>
            <a:off x="685800" y="3505200"/>
            <a:ext cx="8001000" cy="366713"/>
          </a:xfrm>
          <a:prstGeom prst="rect">
            <a:avLst/>
          </a:prstGeom>
          <a:noFill/>
          <a:ln w="9525">
            <a:noFill/>
            <a:miter lim="800000"/>
            <a:headEnd/>
            <a:tailEnd/>
          </a:ln>
        </p:spPr>
        <p:txBody>
          <a:bodyPr>
            <a:prstTxWarp prst="textNoShape">
              <a:avLst/>
            </a:prstTxWarp>
            <a:spAutoFit/>
          </a:bodyPr>
          <a:lstStyle/>
          <a:p>
            <a:pPr eaLnBrk="0" hangingPunct="0"/>
            <a:endParaRPr lang="en-US" sz="1800">
              <a:latin typeface="Century Schoolbook" pitchFamily="-123" charset="0"/>
            </a:endParaRPr>
          </a:p>
        </p:txBody>
      </p:sp>
      <p:sp>
        <p:nvSpPr>
          <p:cNvPr id="97285" name="Rectangle 11"/>
          <p:cNvSpPr>
            <a:spLocks noChangeArrowheads="1"/>
          </p:cNvSpPr>
          <p:nvPr/>
        </p:nvSpPr>
        <p:spPr bwMode="auto">
          <a:xfrm>
            <a:off x="381000" y="3373438"/>
            <a:ext cx="8305800" cy="366712"/>
          </a:xfrm>
          <a:prstGeom prst="rect">
            <a:avLst/>
          </a:prstGeom>
          <a:noFill/>
          <a:ln w="9525">
            <a:noFill/>
            <a:miter lim="800000"/>
            <a:headEnd/>
            <a:tailEnd/>
          </a:ln>
        </p:spPr>
        <p:txBody>
          <a:bodyPr>
            <a:prstTxWarp prst="textNoShape">
              <a:avLst/>
            </a:prstTxWarp>
            <a:spAutoFit/>
          </a:bodyPr>
          <a:lstStyle/>
          <a:p>
            <a:pPr eaLnBrk="0" hangingPunct="0"/>
            <a:r>
              <a:rPr lang="en-US" sz="1800">
                <a:solidFill>
                  <a:srgbClr val="007070"/>
                </a:solidFill>
                <a:latin typeface="Century Schoolbook" pitchFamily="-123" charset="0"/>
              </a:rPr>
              <a:t>Peas Lettuce Tomato   Pepper   Squash  Brassicas  Umbels  Amaranths Corn </a:t>
            </a:r>
            <a:endParaRPr lang="en-US" sz="1800">
              <a:solidFill>
                <a:schemeClr val="hlink"/>
              </a:solidFill>
              <a:latin typeface="Century Schoolbook" pitchFamily="-123" charset="0"/>
            </a:endParaRPr>
          </a:p>
        </p:txBody>
      </p:sp>
      <p:sp>
        <p:nvSpPr>
          <p:cNvPr id="97286" name="Rectangle 15"/>
          <p:cNvSpPr>
            <a:spLocks noChangeArrowheads="1"/>
          </p:cNvSpPr>
          <p:nvPr/>
        </p:nvSpPr>
        <p:spPr bwMode="auto">
          <a:xfrm>
            <a:off x="762000" y="2438400"/>
            <a:ext cx="7445375" cy="366713"/>
          </a:xfrm>
          <a:prstGeom prst="rect">
            <a:avLst/>
          </a:prstGeom>
          <a:noFill/>
          <a:ln w="9525">
            <a:noFill/>
            <a:miter lim="800000"/>
            <a:headEnd/>
            <a:tailEnd/>
          </a:ln>
        </p:spPr>
        <p:txBody>
          <a:bodyPr>
            <a:prstTxWarp prst="textNoShape">
              <a:avLst/>
            </a:prstTxWarp>
            <a:spAutoFit/>
          </a:bodyPr>
          <a:lstStyle/>
          <a:p>
            <a:pPr eaLnBrk="0" hangingPunct="0"/>
            <a:endParaRPr lang="en-US" sz="1800">
              <a:latin typeface="Century Schoolbook" pitchFamily="-123" charset="0"/>
            </a:endParaRPr>
          </a:p>
        </p:txBody>
      </p:sp>
      <p:sp>
        <p:nvSpPr>
          <p:cNvPr id="97287" name="Rectangle 16"/>
          <p:cNvSpPr>
            <a:spLocks noChangeArrowheads="1"/>
          </p:cNvSpPr>
          <p:nvPr/>
        </p:nvSpPr>
        <p:spPr bwMode="auto">
          <a:xfrm>
            <a:off x="228600" y="2438400"/>
            <a:ext cx="8458200" cy="369332"/>
          </a:xfrm>
          <a:prstGeom prst="rect">
            <a:avLst/>
          </a:prstGeom>
          <a:noFill/>
          <a:ln w="9525">
            <a:noFill/>
            <a:miter lim="800000"/>
            <a:headEnd/>
            <a:tailEnd/>
          </a:ln>
        </p:spPr>
        <p:txBody>
          <a:bodyPr wrap="square">
            <a:prstTxWarp prst="textNoShape">
              <a:avLst/>
            </a:prstTxWarp>
            <a:spAutoFit/>
          </a:bodyPr>
          <a:lstStyle/>
          <a:p>
            <a:pPr eaLnBrk="0" hangingPunct="0"/>
            <a:r>
              <a:rPr lang="en-US" sz="1800" dirty="0" smtClean="0">
                <a:latin typeface="Century Schoolbook" pitchFamily="-123" charset="0"/>
              </a:rPr>
              <a:t>5-10ft      </a:t>
            </a:r>
            <a:r>
              <a:rPr lang="en-US" sz="1800" dirty="0">
                <a:latin typeface="Century Schoolbook" pitchFamily="-123" charset="0"/>
              </a:rPr>
              <a:t>20ft     500ft             1600ft                   3200ft		1-2 miles</a:t>
            </a:r>
          </a:p>
        </p:txBody>
      </p:sp>
      <p:sp>
        <p:nvSpPr>
          <p:cNvPr id="97288" name="TextBox 14"/>
          <p:cNvSpPr txBox="1">
            <a:spLocks noChangeArrowheads="1"/>
          </p:cNvSpPr>
          <p:nvPr/>
        </p:nvSpPr>
        <p:spPr bwMode="auto">
          <a:xfrm>
            <a:off x="457200" y="4078288"/>
            <a:ext cx="1371600" cy="915987"/>
          </a:xfrm>
          <a:prstGeom prst="rect">
            <a:avLst/>
          </a:prstGeom>
          <a:noFill/>
          <a:ln w="9525">
            <a:noFill/>
            <a:miter lim="800000"/>
            <a:headEnd/>
            <a:tailEnd/>
          </a:ln>
        </p:spPr>
        <p:txBody>
          <a:bodyPr>
            <a:prstTxWarp prst="textNoShape">
              <a:avLst/>
            </a:prstTxWarp>
            <a:spAutoFit/>
          </a:bodyPr>
          <a:lstStyle/>
          <a:p>
            <a:pPr eaLnBrk="0" hangingPunct="0"/>
            <a:r>
              <a:rPr lang="en-US" sz="1800"/>
              <a:t>5 plant population acceptable</a:t>
            </a:r>
          </a:p>
        </p:txBody>
      </p:sp>
      <p:sp>
        <p:nvSpPr>
          <p:cNvPr id="97289" name="TextBox 15"/>
          <p:cNvSpPr txBox="1">
            <a:spLocks noChangeArrowheads="1"/>
          </p:cNvSpPr>
          <p:nvPr/>
        </p:nvSpPr>
        <p:spPr bwMode="auto">
          <a:xfrm>
            <a:off x="3048000" y="4078288"/>
            <a:ext cx="1600200" cy="915987"/>
          </a:xfrm>
          <a:prstGeom prst="rect">
            <a:avLst/>
          </a:prstGeom>
          <a:noFill/>
          <a:ln w="9525">
            <a:noFill/>
            <a:miter lim="800000"/>
            <a:headEnd/>
            <a:tailEnd/>
          </a:ln>
        </p:spPr>
        <p:txBody>
          <a:bodyPr>
            <a:prstTxWarp prst="textNoShape">
              <a:avLst/>
            </a:prstTxWarp>
            <a:spAutoFit/>
          </a:bodyPr>
          <a:lstStyle/>
          <a:p>
            <a:pPr eaLnBrk="0" hangingPunct="0"/>
            <a:r>
              <a:rPr lang="en-US" sz="1800"/>
              <a:t>12 plant population minimum</a:t>
            </a:r>
          </a:p>
        </p:txBody>
      </p:sp>
      <p:sp>
        <p:nvSpPr>
          <p:cNvPr id="97290" name="TextBox 16"/>
          <p:cNvSpPr txBox="1">
            <a:spLocks noChangeArrowheads="1"/>
          </p:cNvSpPr>
          <p:nvPr/>
        </p:nvSpPr>
        <p:spPr bwMode="auto">
          <a:xfrm>
            <a:off x="7467600" y="4191000"/>
            <a:ext cx="1676400" cy="915988"/>
          </a:xfrm>
          <a:prstGeom prst="rect">
            <a:avLst/>
          </a:prstGeom>
          <a:noFill/>
          <a:ln w="9525">
            <a:noFill/>
            <a:miter lim="800000"/>
            <a:headEnd/>
            <a:tailEnd/>
          </a:ln>
        </p:spPr>
        <p:txBody>
          <a:bodyPr>
            <a:prstTxWarp prst="textNoShape">
              <a:avLst/>
            </a:prstTxWarp>
            <a:spAutoFit/>
          </a:bodyPr>
          <a:lstStyle/>
          <a:p>
            <a:pPr eaLnBrk="0" hangingPunct="0"/>
            <a:r>
              <a:rPr lang="en-US" sz="1800"/>
              <a:t>200 + plant population recommended</a:t>
            </a:r>
          </a:p>
        </p:txBody>
      </p:sp>
      <p:sp>
        <p:nvSpPr>
          <p:cNvPr id="97291" name="TextBox 19"/>
          <p:cNvSpPr txBox="1">
            <a:spLocks noChangeArrowheads="1"/>
          </p:cNvSpPr>
          <p:nvPr/>
        </p:nvSpPr>
        <p:spPr bwMode="auto">
          <a:xfrm>
            <a:off x="5791200" y="4078288"/>
            <a:ext cx="1295400" cy="915987"/>
          </a:xfrm>
          <a:prstGeom prst="rect">
            <a:avLst/>
          </a:prstGeom>
          <a:noFill/>
          <a:ln w="9525">
            <a:noFill/>
            <a:miter lim="800000"/>
            <a:headEnd/>
            <a:tailEnd/>
          </a:ln>
        </p:spPr>
        <p:txBody>
          <a:bodyPr>
            <a:prstTxWarp prst="textNoShape">
              <a:avLst/>
            </a:prstTxWarp>
            <a:spAutoFit/>
          </a:bodyPr>
          <a:lstStyle/>
          <a:p>
            <a:pPr eaLnBrk="0" hangingPunct="0"/>
            <a:r>
              <a:rPr lang="en-US" sz="1800"/>
              <a:t>60 plants population minimum</a:t>
            </a:r>
          </a:p>
        </p:txBody>
      </p:sp>
      <p:sp>
        <p:nvSpPr>
          <p:cNvPr id="19" name="Rectangle 18"/>
          <p:cNvSpPr/>
          <p:nvPr/>
        </p:nvSpPr>
        <p:spPr>
          <a:xfrm>
            <a:off x="457200" y="2971800"/>
            <a:ext cx="8153400" cy="381000"/>
          </a:xfrm>
          <a:prstGeom prst="rect">
            <a:avLst/>
          </a:prstGeom>
          <a:gradFill>
            <a:gsLst>
              <a:gs pos="0">
                <a:srgbClr val="FFFF00"/>
              </a:gs>
              <a:gs pos="100000">
                <a:srgbClr val="0000FF"/>
              </a:gs>
              <a:gs pos="50000">
                <a:srgbClr val="008000"/>
              </a:gs>
            </a:gsLst>
            <a:lin ang="0" scaled="0"/>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7295" name="TextBox 16"/>
          <p:cNvSpPr txBox="1">
            <a:spLocks noChangeArrowheads="1"/>
          </p:cNvSpPr>
          <p:nvPr/>
        </p:nvSpPr>
        <p:spPr bwMode="auto">
          <a:xfrm>
            <a:off x="381000" y="2057400"/>
            <a:ext cx="8229600" cy="366713"/>
          </a:xfrm>
          <a:prstGeom prst="rect">
            <a:avLst/>
          </a:prstGeom>
          <a:noFill/>
          <a:ln w="9525">
            <a:noFill/>
            <a:miter lim="800000"/>
            <a:headEnd/>
            <a:tailEnd/>
          </a:ln>
        </p:spPr>
        <p:txBody>
          <a:bodyPr>
            <a:prstTxWarp prst="textNoShape">
              <a:avLst/>
            </a:prstTxWarp>
            <a:spAutoFit/>
          </a:bodyPr>
          <a:lstStyle/>
          <a:p>
            <a:r>
              <a:rPr lang="en-US" sz="1800" dirty="0">
                <a:latin typeface="Century Schoolbook" pitchFamily="-123" charset="0"/>
              </a:rPr>
              <a:t>3 </a:t>
            </a:r>
            <a:r>
              <a:rPr lang="en-US" sz="1800" dirty="0" err="1">
                <a:latin typeface="Century Schoolbook" pitchFamily="-123" charset="0"/>
              </a:rPr>
              <a:t>m</a:t>
            </a:r>
            <a:r>
              <a:rPr lang="en-US" sz="1800" dirty="0">
                <a:latin typeface="Century Schoolbook" pitchFamily="-123" charset="0"/>
              </a:rPr>
              <a:t>	6m	150m		500m			1.5-3 km</a:t>
            </a:r>
          </a:p>
        </p:txBody>
      </p:sp>
      <p:sp>
        <p:nvSpPr>
          <p:cNvPr id="97296" name="TextBox 17"/>
          <p:cNvSpPr txBox="1">
            <a:spLocks noChangeArrowheads="1"/>
          </p:cNvSpPr>
          <p:nvPr/>
        </p:nvSpPr>
        <p:spPr bwMode="auto">
          <a:xfrm>
            <a:off x="2057400" y="1600200"/>
            <a:ext cx="5029200" cy="366713"/>
          </a:xfrm>
          <a:prstGeom prst="rect">
            <a:avLst/>
          </a:prstGeom>
          <a:noFill/>
          <a:ln w="9525">
            <a:noFill/>
            <a:miter lim="800000"/>
            <a:headEnd/>
            <a:tailEnd/>
          </a:ln>
        </p:spPr>
        <p:txBody>
          <a:bodyPr>
            <a:prstTxWarp prst="textNoShape">
              <a:avLst/>
            </a:prstTxWarp>
            <a:spAutoFit/>
          </a:bodyPr>
          <a:lstStyle/>
          <a:p>
            <a:r>
              <a:rPr lang="en-US" sz="1800">
                <a:solidFill>
                  <a:srgbClr val="FFFF00"/>
                </a:solidFill>
                <a:latin typeface="Century Schoolbook" pitchFamily="-123" charset="0"/>
              </a:rPr>
              <a:t>RECOMMENDED ISOLATION DISTANCES</a:t>
            </a:r>
          </a:p>
        </p:txBody>
      </p:sp>
      <p:sp>
        <p:nvSpPr>
          <p:cNvPr id="97297" name="TextBox 19"/>
          <p:cNvSpPr txBox="1">
            <a:spLocks noChangeArrowheads="1"/>
          </p:cNvSpPr>
          <p:nvPr/>
        </p:nvSpPr>
        <p:spPr bwMode="auto">
          <a:xfrm>
            <a:off x="2286000" y="5562600"/>
            <a:ext cx="4800600" cy="366713"/>
          </a:xfrm>
          <a:prstGeom prst="rect">
            <a:avLst/>
          </a:prstGeom>
          <a:noFill/>
          <a:ln w="9525">
            <a:noFill/>
            <a:miter lim="800000"/>
            <a:headEnd/>
            <a:tailEnd/>
          </a:ln>
        </p:spPr>
        <p:txBody>
          <a:bodyPr>
            <a:prstTxWarp prst="textNoShape">
              <a:avLst/>
            </a:prstTxWarp>
            <a:spAutoFit/>
          </a:bodyPr>
          <a:lstStyle/>
          <a:p>
            <a:r>
              <a:rPr lang="en-US" sz="1800">
                <a:solidFill>
                  <a:srgbClr val="FFFF00"/>
                </a:solidFill>
                <a:latin typeface="Century Schoolbook" pitchFamily="-123" charset="0"/>
              </a:rPr>
              <a:t>RECOMMENDED POPULATION SIZE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609600"/>
            <a:ext cx="7467600" cy="5791200"/>
          </a:xfrm>
        </p:spPr>
        <p:txBody>
          <a:bodyPr/>
          <a:lstStyle/>
          <a:p>
            <a:pPr eaLnBrk="1" fontAlgn="auto" hangingPunct="1">
              <a:spcAft>
                <a:spcPts val="0"/>
              </a:spcAft>
              <a:defRPr/>
            </a:pPr>
            <a:r>
              <a:rPr lang="en-US" sz="3200" dirty="0">
                <a:effectLst>
                  <a:outerShdw blurRad="50800" dist="38100" dir="2700000" algn="tl" rotWithShape="0">
                    <a:prstClr val="black">
                      <a:alpha val="40000"/>
                    </a:prstClr>
                  </a:outerShdw>
                </a:effectLst>
              </a:rPr>
              <a:t>C.</a:t>
            </a:r>
            <a:r>
              <a:rPr lang="en-US" sz="3200" dirty="0" smtClean="0">
                <a:effectLst>
                  <a:outerShdw blurRad="50800" dist="38100" dir="2700000" algn="tl" rotWithShape="0">
                    <a:prstClr val="black">
                      <a:alpha val="40000"/>
                    </a:prstClr>
                  </a:outerShdw>
                </a:effectLst>
              </a:rPr>
              <a:t> Maintaining and Improving Seed Physical and Genetic Quality:  </a:t>
            </a:r>
            <a:r>
              <a:rPr lang="en-US" sz="3200" dirty="0" smtClean="0">
                <a:solidFill>
                  <a:schemeClr val="accent6"/>
                </a:solidFill>
                <a:effectLst>
                  <a:outerShdw blurRad="50800" dist="38100" dir="2700000" algn="tl" rotWithShape="0">
                    <a:prstClr val="black">
                      <a:alpha val="40000"/>
                    </a:prstClr>
                  </a:outerShdw>
                </a:effectLst>
              </a:rPr>
              <a:t>POPULATION</a:t>
            </a:r>
          </a:p>
          <a:p>
            <a:pPr eaLnBrk="1" fontAlgn="auto" hangingPunct="1">
              <a:spcAft>
                <a:spcPts val="0"/>
              </a:spcAft>
              <a:defRPr/>
            </a:pPr>
            <a:endParaRPr lang="en-US" sz="2800" dirty="0">
              <a:effectLst>
                <a:outerShdw blurRad="50800" dist="38100" dir="2700000" algn="tl" rotWithShape="0">
                  <a:prstClr val="black">
                    <a:alpha val="40000"/>
                  </a:prstClr>
                </a:outerShdw>
              </a:effectLst>
            </a:endParaRPr>
          </a:p>
          <a:p>
            <a:pPr eaLnBrk="1" fontAlgn="auto" hangingPunct="1">
              <a:spcAft>
                <a:spcPts val="0"/>
              </a:spcAft>
              <a:defRPr/>
            </a:pPr>
            <a:r>
              <a:rPr lang="en-US" sz="2000" dirty="0" smtClean="0"/>
              <a:t>Having an adequate gene pool for your crop is essential in retaining the genetic diversity necessary to maintain or improve all the traits you are seeking in your crop including flavor, vigor, resistance, tolerance of drought or saturated soil.</a:t>
            </a:r>
          </a:p>
          <a:p>
            <a:pPr eaLnBrk="1" fontAlgn="auto" hangingPunct="1">
              <a:spcAft>
                <a:spcPts val="0"/>
              </a:spcAft>
              <a:defRPr/>
            </a:pPr>
            <a:endParaRPr lang="en-US" sz="2000" dirty="0" smtClean="0"/>
          </a:p>
          <a:p>
            <a:pPr eaLnBrk="1" fontAlgn="auto" hangingPunct="1">
              <a:spcAft>
                <a:spcPts val="0"/>
              </a:spcAft>
              <a:defRPr/>
            </a:pPr>
            <a:r>
              <a:rPr lang="en-US" sz="2000" dirty="0" smtClean="0"/>
              <a:t>An adequate population size is also necessary to avoid inbreeding depression, particularly in out-breeding crops. </a:t>
            </a:r>
          </a:p>
          <a:p>
            <a:pPr eaLnBrk="1" fontAlgn="auto" hangingPunct="1">
              <a:spcAft>
                <a:spcPts val="0"/>
              </a:spcAft>
              <a:defRPr/>
            </a:pPr>
            <a:endParaRPr lang="en-US" sz="2000" dirty="0" smtClean="0"/>
          </a:p>
          <a:p>
            <a:pPr eaLnBrk="1" fontAlgn="auto" hangingPunct="1">
              <a:spcAft>
                <a:spcPts val="0"/>
              </a:spcAft>
              <a:defRPr/>
            </a:pPr>
            <a:endParaRPr lang="en-US" dirty="0" smtClean="0">
              <a:ea typeface="ＭＳ Ｐゴシック" charset="0"/>
              <a:cs typeface="ＭＳ Ｐゴシック" charset="0"/>
            </a:endParaRPr>
          </a:p>
          <a:p>
            <a:pPr eaLnBrk="1" fontAlgn="auto" hangingPunct="1">
              <a:spcAft>
                <a:spcPts val="0"/>
              </a:spcAft>
              <a:defRPr/>
            </a:pP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609600"/>
            <a:ext cx="7467600" cy="5791200"/>
          </a:xfrm>
        </p:spPr>
        <p:txBody>
          <a:bodyPr/>
          <a:lstStyle/>
          <a:p>
            <a:pPr eaLnBrk="1" hangingPunct="1">
              <a:defRPr/>
            </a:pPr>
            <a:r>
              <a:rPr lang="en-US" sz="3200" smtClean="0">
                <a:effectLst>
                  <a:outerShdw blurRad="38100" dist="38100" dir="2700000" algn="tl">
                    <a:srgbClr val="000000"/>
                  </a:outerShdw>
                </a:effectLst>
                <a:ea typeface="ＭＳ Ｐゴシック" pitchFamily="-123" charset="-128"/>
                <a:cs typeface="ＭＳ Ｐゴシック" pitchFamily="-123" charset="-128"/>
              </a:rPr>
              <a:t>C. Maintaining and Improving Seed Physical and Genetic Quality:  </a:t>
            </a:r>
            <a:r>
              <a:rPr lang="en-US" sz="3200" smtClean="0">
                <a:solidFill>
                  <a:srgbClr val="E8B7B7"/>
                </a:solidFill>
                <a:effectLst>
                  <a:outerShdw blurRad="38100" dist="38100" dir="2700000" algn="tl">
                    <a:srgbClr val="000000"/>
                  </a:outerShdw>
                </a:effectLst>
                <a:ea typeface="ＭＳ Ｐゴシック" pitchFamily="-123" charset="-128"/>
                <a:cs typeface="ＭＳ Ｐゴシック" pitchFamily="-123" charset="-128"/>
              </a:rPr>
              <a:t>ISOLATION</a:t>
            </a:r>
          </a:p>
          <a:p>
            <a:pPr eaLnBrk="1" hangingPunct="1">
              <a:defRPr/>
            </a:pPr>
            <a:endParaRPr lang="en-US" sz="3200" smtClean="0">
              <a:effectLst>
                <a:outerShdw blurRad="38100" dist="38100" dir="2700000" algn="tl">
                  <a:srgbClr val="000000"/>
                </a:outerShdw>
              </a:effectLst>
              <a:ea typeface="ＭＳ Ｐゴシック" pitchFamily="-123" charset="-128"/>
              <a:cs typeface="ＭＳ Ｐゴシック" pitchFamily="-123" charset="-128"/>
            </a:endParaRPr>
          </a:p>
          <a:p>
            <a:pPr eaLnBrk="1" hangingPunct="1">
              <a:buFontTx/>
              <a:buChar char="•"/>
              <a:defRPr/>
            </a:pPr>
            <a:r>
              <a:rPr lang="en-US" sz="2000" smtClean="0">
                <a:ea typeface="ＭＳ Ｐゴシック" pitchFamily="-123" charset="-128"/>
                <a:cs typeface="ＭＳ Ｐゴシック" pitchFamily="-123" charset="-128"/>
              </a:rPr>
              <a:t>You can isolate with distance, physical barriers or time.</a:t>
            </a:r>
          </a:p>
          <a:p>
            <a:pPr eaLnBrk="1" hangingPunct="1">
              <a:defRPr/>
            </a:pPr>
            <a:endParaRPr lang="en-US" sz="2000" smtClean="0">
              <a:ea typeface="ＭＳ Ｐゴシック" pitchFamily="-123" charset="-128"/>
              <a:cs typeface="ＭＳ Ｐゴシック" pitchFamily="-123" charset="-128"/>
            </a:endParaRPr>
          </a:p>
          <a:p>
            <a:pPr eaLnBrk="1" hangingPunct="1">
              <a:buFontTx/>
              <a:buChar char="•"/>
              <a:defRPr/>
            </a:pPr>
            <a:r>
              <a:rPr lang="en-US" sz="2000" smtClean="0">
                <a:ea typeface="ＭＳ Ｐゴシック" pitchFamily="-123" charset="-128"/>
                <a:cs typeface="ＭＳ Ｐゴシック" pitchFamily="-123" charset="-128"/>
              </a:rPr>
              <a:t>If you have a plant that is outbreeding, you must identify any other crops of the same species that can cross with your plant and contaminate your crop with unwanted pollen.</a:t>
            </a:r>
          </a:p>
          <a:p>
            <a:pPr eaLnBrk="1" hangingPunct="1">
              <a:defRPr/>
            </a:pPr>
            <a:endParaRPr lang="en-US" sz="2000" smtClean="0">
              <a:ea typeface="ＭＳ Ｐゴシック" pitchFamily="-123" charset="-128"/>
              <a:cs typeface="ＭＳ Ｐゴシック" pitchFamily="-123" charset="-128"/>
            </a:endParaRPr>
          </a:p>
          <a:p>
            <a:pPr eaLnBrk="1" hangingPunct="1">
              <a:buFontTx/>
              <a:buChar char="•"/>
              <a:defRPr/>
            </a:pPr>
            <a:r>
              <a:rPr lang="en-US" sz="2000" smtClean="0">
                <a:ea typeface="ＭＳ Ｐゴシック" pitchFamily="-123" charset="-128"/>
                <a:cs typeface="ＭＳ Ｐゴシック" pitchFamily="-123" charset="-128"/>
              </a:rPr>
              <a:t>If there are species (domestic or wild) that can cross with your crop, you MUST provide isolation in order to maintain the trueness of type of your variety.</a:t>
            </a:r>
          </a:p>
          <a:p>
            <a:pPr eaLnBrk="1" hangingPunct="1">
              <a:buFontTx/>
              <a:buChar char="•"/>
              <a:defRPr/>
            </a:pPr>
            <a:endParaRPr lang="en-US" sz="2000" smtClean="0">
              <a:ea typeface="ＭＳ Ｐゴシック" pitchFamily="-123" charset="-128"/>
              <a:cs typeface="ＭＳ Ｐゴシック" pitchFamily="-123" charset="-128"/>
            </a:endParaRPr>
          </a:p>
          <a:p>
            <a:pPr eaLnBrk="1" hangingPunct="1">
              <a:defRPr/>
            </a:pPr>
            <a:r>
              <a:rPr lang="en-US" smtClean="0">
                <a:ea typeface="ＭＳ Ｐゴシック" pitchFamily="-123" charset="-128"/>
                <a:cs typeface="ＭＳ Ｐゴシック" pitchFamily="-123" charset="-128"/>
              </a:rPr>
              <a:t> </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Placeholder 3"/>
          <p:cNvSpPr>
            <a:spLocks noGrp="1"/>
          </p:cNvSpPr>
          <p:nvPr>
            <p:ph type="body" sz="quarter" idx="13"/>
          </p:nvPr>
        </p:nvSpPr>
        <p:spPr>
          <a:xfrm>
            <a:off x="5105400" y="4114800"/>
            <a:ext cx="3773488" cy="2209800"/>
          </a:xfrm>
        </p:spPr>
        <p:txBody>
          <a:bodyPr/>
          <a:lstStyle/>
          <a:p>
            <a:pPr marL="342900" indent="-342900" eaLnBrk="1" hangingPunct="1">
              <a:buFontTx/>
              <a:buChar char="•"/>
            </a:pPr>
            <a:r>
              <a:rPr lang="en-US" sz="2000" smtClean="0">
                <a:ea typeface="ＭＳ Ｐゴシック" pitchFamily="-123" charset="-128"/>
                <a:cs typeface="ＭＳ Ｐゴシック" pitchFamily="-123" charset="-128"/>
              </a:rPr>
              <a:t>Here carrot plants are isolated with tenting.</a:t>
            </a:r>
          </a:p>
          <a:p>
            <a:pPr marL="342900" indent="-342900" eaLnBrk="1" hangingPunct="1">
              <a:buFontTx/>
              <a:buChar char="•"/>
            </a:pPr>
            <a:r>
              <a:rPr lang="en-US" sz="2000" smtClean="0">
                <a:ea typeface="ＭＳ Ｐゴシック" pitchFamily="-123" charset="-128"/>
                <a:cs typeface="ＭＳ Ｐゴシック" pitchFamily="-123" charset="-128"/>
              </a:rPr>
              <a:t>Other physical barriers might be bags, cages, thick vegetation and or buildings.</a:t>
            </a:r>
          </a:p>
        </p:txBody>
      </p:sp>
      <p:sp>
        <p:nvSpPr>
          <p:cNvPr id="6" name="Title 1"/>
          <p:cNvSpPr txBox="1">
            <a:spLocks/>
          </p:cNvSpPr>
          <p:nvPr/>
        </p:nvSpPr>
        <p:spPr>
          <a:xfrm>
            <a:off x="457200" y="152400"/>
            <a:ext cx="8229600" cy="457200"/>
          </a:xfrm>
          <a:prstGeom prst="rect">
            <a:avLst/>
          </a:prstGeom>
        </p:spPr>
        <p:txBody>
          <a:bodyPr>
            <a:normAutofit fontScale="90000" lnSpcReduction="20000"/>
          </a:bodyPr>
          <a:lst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dirty="0" smtClean="0">
                <a:latin typeface="+mn-lt"/>
                <a:ea typeface="ＭＳ Ｐゴシック" charset="0"/>
                <a:cs typeface="ＭＳ Ｐゴシック" charset="0"/>
              </a:rPr>
              <a:t>Isolation with physical barriers</a:t>
            </a:r>
            <a:endParaRPr lang="en-US" dirty="0">
              <a:latin typeface="+mn-lt"/>
              <a:ea typeface="ＭＳ Ｐゴシック" charset="0"/>
              <a:cs typeface="ＭＳ Ｐゴシック" charset="0"/>
            </a:endParaRPr>
          </a:p>
        </p:txBody>
      </p:sp>
      <p:pic>
        <p:nvPicPr>
          <p:cNvPr id="103430" name="Picture 6" descr="37a"/>
          <p:cNvPicPr>
            <a:picLocks noChangeAspect="1" noChangeArrowheads="1"/>
          </p:cNvPicPr>
          <p:nvPr/>
        </p:nvPicPr>
        <p:blipFill>
          <a:blip r:embed="rId3" cstate="print"/>
          <a:srcRect/>
          <a:stretch>
            <a:fillRect/>
          </a:stretch>
        </p:blipFill>
        <p:spPr bwMode="auto">
          <a:xfrm>
            <a:off x="304800" y="698500"/>
            <a:ext cx="4330700" cy="5702300"/>
          </a:xfrm>
          <a:prstGeom prst="rect">
            <a:avLst/>
          </a:prstGeom>
          <a:noFill/>
        </p:spPr>
      </p:pic>
      <p:pic>
        <p:nvPicPr>
          <p:cNvPr id="103431" name="Picture 7" descr="37b"/>
          <p:cNvPicPr>
            <a:picLocks noGrp="1" noChangeAspect="1" noChangeArrowheads="1"/>
          </p:cNvPicPr>
          <p:nvPr>
            <p:ph sz="quarter" idx="4294967295"/>
          </p:nvPr>
        </p:nvPicPr>
        <p:blipFill>
          <a:blip r:embed="rId4" cstate="print"/>
          <a:srcRect/>
          <a:stretch>
            <a:fillRect/>
          </a:stretch>
        </p:blipFill>
        <p:spPr>
          <a:xfrm>
            <a:off x="5064125" y="1131888"/>
            <a:ext cx="3703638" cy="2830512"/>
          </a:xfr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152400"/>
            <a:ext cx="8229600" cy="457200"/>
          </a:xfrm>
        </p:spPr>
        <p:txBody>
          <a:bodyPr>
            <a:normAutofit fontScale="90000"/>
          </a:bodyPr>
          <a:lstStyle/>
          <a:p>
            <a:pPr eaLnBrk="1" fontAlgn="auto" hangingPunct="1">
              <a:spcAft>
                <a:spcPts val="0"/>
              </a:spcAft>
              <a:defRPr/>
            </a:pPr>
            <a:r>
              <a:rPr lang="en-US" dirty="0" smtClean="0">
                <a:latin typeface="+mn-lt"/>
                <a:ea typeface="ＭＳ Ｐゴシック" charset="0"/>
                <a:cs typeface="ＭＳ Ｐゴシック" charset="0"/>
              </a:rPr>
              <a:t>Isolation distances</a:t>
            </a:r>
            <a:endParaRPr lang="en-US" dirty="0">
              <a:latin typeface="+mn-lt"/>
              <a:ea typeface="ＭＳ Ｐゴシック" charset="0"/>
              <a:cs typeface="ＭＳ Ｐゴシック" charset="0"/>
            </a:endParaRPr>
          </a:p>
        </p:txBody>
      </p:sp>
      <p:graphicFrame>
        <p:nvGraphicFramePr>
          <p:cNvPr id="4" name="Table 3"/>
          <p:cNvGraphicFramePr>
            <a:graphicFrameLocks noGrp="1"/>
          </p:cNvGraphicFramePr>
          <p:nvPr/>
        </p:nvGraphicFramePr>
        <p:xfrm>
          <a:off x="0" y="747713"/>
          <a:ext cx="9144000" cy="5349875"/>
        </p:xfrm>
        <a:graphic>
          <a:graphicData uri="http://schemas.openxmlformats.org/drawingml/2006/table">
            <a:tbl>
              <a:tblPr/>
              <a:tblGrid>
                <a:gridCol w="6350000"/>
                <a:gridCol w="2794000"/>
              </a:tblGrid>
              <a:tr h="10699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Very Inbreeding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charset="0"/>
                          <a:ea typeface="ＭＳ Ｐゴシック" charset="0"/>
                          <a:cs typeface="ＭＳ Ｐゴシック" charset="0"/>
                        </a:rPr>
                        <a:t>(Pea,</a:t>
                      </a:r>
                      <a:r>
                        <a:rPr kumimoji="0" lang="en-US" sz="2400" b="0" i="0" u="none" strike="noStrike" cap="none" normalizeH="0" baseline="0" dirty="0" smtClean="0">
                          <a:ln>
                            <a:noFill/>
                          </a:ln>
                          <a:solidFill>
                            <a:srgbClr val="000000"/>
                          </a:solidFill>
                          <a:effectLst/>
                          <a:latin typeface="Calibri" charset="0"/>
                          <a:ea typeface="ＭＳ Ｐゴシック" charset="0"/>
                          <a:cs typeface="ＭＳ Ｐゴシック" charset="0"/>
                        </a:rPr>
                        <a:t> Lettuce, Endive</a:t>
                      </a:r>
                      <a:r>
                        <a:rPr kumimoji="0" lang="en-US" sz="2400" b="0" i="0" u="none" strike="noStrike" cap="none" normalizeH="0" baseline="0" dirty="0">
                          <a:ln>
                            <a:noFill/>
                          </a:ln>
                          <a:solidFill>
                            <a:srgbClr val="000000"/>
                          </a:solidFill>
                          <a:effectLst/>
                          <a:latin typeface="Calibri" charset="0"/>
                          <a:ea typeface="ＭＳ Ｐゴシック" charset="0"/>
                          <a:cs typeface="ＭＳ Ｐゴシック" charset="0"/>
                        </a:rPr>
                        <a:t>, Modern Tomato)</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Calibri" charset="0"/>
                          <a:ea typeface="ＭＳ Ｐゴシック" charset="0"/>
                          <a:cs typeface="ＭＳ Ｐゴシック" charset="0"/>
                        </a:rPr>
                        <a:t>5-20 ft (1.5-6 </a:t>
                      </a:r>
                      <a:r>
                        <a:rPr kumimoji="0" lang="en-US" sz="2400" b="1" i="0" u="none" strike="noStrike" cap="none" normalizeH="0" baseline="0" dirty="0" err="1" smtClean="0">
                          <a:ln>
                            <a:noFill/>
                          </a:ln>
                          <a:solidFill>
                            <a:srgbClr val="000000"/>
                          </a:solidFill>
                          <a:effectLst/>
                          <a:latin typeface="Calibri" charset="0"/>
                          <a:ea typeface="ＭＳ Ｐゴシック" charset="0"/>
                          <a:cs typeface="ＭＳ Ｐゴシック" charset="0"/>
                        </a:rPr>
                        <a:t>m</a:t>
                      </a:r>
                      <a:r>
                        <a:rPr kumimoji="0" lang="en-US" sz="2400" b="1" i="0" u="none" strike="noStrike" cap="none" normalizeH="0" baseline="0" dirty="0" smtClean="0">
                          <a:ln>
                            <a:noFill/>
                          </a:ln>
                          <a:solidFill>
                            <a:srgbClr val="000000"/>
                          </a:solidFill>
                          <a:effectLst/>
                          <a:latin typeface="Calibri" charset="0"/>
                          <a:ea typeface="ＭＳ Ｐゴシック" charset="0"/>
                          <a:cs typeface="ＭＳ Ｐゴシック" charset="0"/>
                        </a:rPr>
                        <a:t>)</a:t>
                      </a:r>
                      <a:endPar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10699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Primarily Inbreeding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charset="0"/>
                          <a:ea typeface="ＭＳ Ｐゴシック" charset="0"/>
                          <a:cs typeface="ＭＳ Ｐゴシック" charset="0"/>
                        </a:rPr>
                        <a:t>(Lima Bean, Heirloom Tomato, Sweet Pepper)</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640 </a:t>
                      </a:r>
                      <a:r>
                        <a:rPr kumimoji="0" lang="en-US" sz="2400" b="1" i="0" u="none" strike="noStrike" cap="none" normalizeH="0" baseline="0" dirty="0" smtClean="0">
                          <a:ln>
                            <a:noFill/>
                          </a:ln>
                          <a:solidFill>
                            <a:srgbClr val="000000"/>
                          </a:solidFill>
                          <a:effectLst/>
                          <a:latin typeface="Calibri" charset="0"/>
                          <a:ea typeface="ＭＳ Ｐゴシック" charset="0"/>
                          <a:cs typeface="ＭＳ Ｐゴシック" charset="0"/>
                        </a:rPr>
                        <a:t>ft (195 </a:t>
                      </a:r>
                      <a:r>
                        <a:rPr kumimoji="0" lang="en-US" sz="2400" b="1" i="0" u="none" strike="noStrike" cap="none" normalizeH="0" baseline="0" dirty="0" err="1" smtClean="0">
                          <a:ln>
                            <a:noFill/>
                          </a:ln>
                          <a:solidFill>
                            <a:srgbClr val="000000"/>
                          </a:solidFill>
                          <a:effectLst/>
                          <a:latin typeface="Calibri" charset="0"/>
                          <a:ea typeface="ＭＳ Ｐゴシック" charset="0"/>
                          <a:cs typeface="ＭＳ Ｐゴシック" charset="0"/>
                        </a:rPr>
                        <a:t>m</a:t>
                      </a:r>
                      <a:r>
                        <a:rPr kumimoji="0" lang="en-US" sz="2400" b="1" i="0" u="none" strike="noStrike" cap="none" normalizeH="0" baseline="0" dirty="0" smtClean="0">
                          <a:ln>
                            <a:noFill/>
                          </a:ln>
                          <a:solidFill>
                            <a:srgbClr val="000000"/>
                          </a:solidFill>
                          <a:effectLst/>
                          <a:latin typeface="Calibri" charset="0"/>
                          <a:ea typeface="ＭＳ Ｐゴシック" charset="0"/>
                          <a:cs typeface="ＭＳ Ｐゴシック" charset="0"/>
                        </a:rPr>
                        <a:t>)</a:t>
                      </a:r>
                      <a:endPar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r>
              <a:tr h="10699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Inbreeding with some Insect Pollination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charset="0"/>
                          <a:ea typeface="ＭＳ Ｐゴシック" charset="0"/>
                          <a:cs typeface="ＭＳ Ｐゴシック" charset="0"/>
                        </a:rPr>
                        <a:t>(Hot Peppers, Runner Bean, Fava Bean)</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3000</a:t>
                      </a:r>
                      <a:r>
                        <a:rPr kumimoji="0" lang="en-US" sz="2400" b="1" i="0" u="none" strike="noStrike" cap="none" normalizeH="0" baseline="0" dirty="0" smtClean="0">
                          <a:ln>
                            <a:noFill/>
                          </a:ln>
                          <a:solidFill>
                            <a:srgbClr val="000000"/>
                          </a:solidFill>
                          <a:effectLst/>
                          <a:latin typeface="Calibri" charset="0"/>
                          <a:ea typeface="ＭＳ Ｐゴシック" charset="0"/>
                          <a:cs typeface="ＭＳ Ｐゴシック" charset="0"/>
                        </a:rPr>
                        <a:t> ft (900m)</a:t>
                      </a:r>
                      <a:endPar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10699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Insect Pollinated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charset="0"/>
                          <a:ea typeface="ＭＳ Ｐゴシック" charset="0"/>
                          <a:cs typeface="ＭＳ Ｐゴシック" charset="0"/>
                        </a:rPr>
                        <a:t>(Carrot, Cabbage, Squash, Eggplant)</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1 </a:t>
                      </a:r>
                      <a:r>
                        <a:rPr kumimoji="0" lang="en-US" sz="2400" b="1" i="0" u="none" strike="noStrike" cap="none" normalizeH="0" baseline="0" dirty="0" smtClean="0">
                          <a:ln>
                            <a:noFill/>
                          </a:ln>
                          <a:solidFill>
                            <a:srgbClr val="000000"/>
                          </a:solidFill>
                          <a:effectLst/>
                          <a:latin typeface="Calibri" charset="0"/>
                          <a:ea typeface="ＭＳ Ｐゴシック" charset="0"/>
                          <a:cs typeface="ＭＳ Ｐゴシック" charset="0"/>
                        </a:rPr>
                        <a:t>mile (1.6 km)</a:t>
                      </a:r>
                      <a:endPar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r>
              <a:tr h="10699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Wind Pollinated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charset="0"/>
                          <a:ea typeface="ＭＳ Ｐゴシック" charset="0"/>
                          <a:cs typeface="ＭＳ Ｐゴシック" charset="0"/>
                        </a:rPr>
                        <a:t>(Beet, Corn, Spinach)</a:t>
                      </a: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rPr>
                        <a:t>2 </a:t>
                      </a:r>
                      <a:r>
                        <a:rPr kumimoji="0" lang="en-US" sz="2400" b="1" i="0" u="none" strike="noStrike" cap="none" normalizeH="0" baseline="0" dirty="0" smtClean="0">
                          <a:ln>
                            <a:noFill/>
                          </a:ln>
                          <a:solidFill>
                            <a:srgbClr val="000000"/>
                          </a:solidFill>
                          <a:effectLst/>
                          <a:latin typeface="Calibri" charset="0"/>
                          <a:ea typeface="ＭＳ Ｐゴシック" charset="0"/>
                          <a:cs typeface="ＭＳ Ｐゴシック" charset="0"/>
                        </a:rPr>
                        <a:t>miles (3 km)</a:t>
                      </a:r>
                      <a:endParaRPr kumimoji="0" lang="en-US" sz="24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85800" y="457200"/>
            <a:ext cx="7848600" cy="5791200"/>
          </a:xfrm>
        </p:spPr>
        <p:txBody>
          <a:bodyPr/>
          <a:lstStyle/>
          <a:p>
            <a:pPr eaLnBrk="1" fontAlgn="auto" hangingPunct="1">
              <a:spcAft>
                <a:spcPts val="0"/>
              </a:spcAft>
              <a:defRPr/>
            </a:pPr>
            <a:r>
              <a:rPr lang="en-US" sz="3200" dirty="0">
                <a:effectLst>
                  <a:outerShdw blurRad="50800" dist="38100" dir="2700000" algn="tl" rotWithShape="0">
                    <a:prstClr val="black">
                      <a:alpha val="40000"/>
                    </a:prstClr>
                  </a:outerShdw>
                </a:effectLst>
              </a:rPr>
              <a:t>C. Techniques to support reproductive success and maintain your </a:t>
            </a:r>
            <a:r>
              <a:rPr lang="en-US" sz="3200" dirty="0" smtClean="0">
                <a:effectLst>
                  <a:outerShdw blurRad="50800" dist="38100" dir="2700000" algn="tl" rotWithShape="0">
                    <a:prstClr val="black">
                      <a:alpha val="40000"/>
                    </a:prstClr>
                  </a:outerShdw>
                </a:effectLst>
              </a:rPr>
              <a:t>crop’s </a:t>
            </a:r>
            <a:r>
              <a:rPr lang="en-US" sz="3200" dirty="0">
                <a:effectLst>
                  <a:outerShdw blurRad="50800" dist="38100" dir="2700000" algn="tl" rotWithShape="0">
                    <a:prstClr val="black">
                      <a:alpha val="40000"/>
                    </a:prstClr>
                  </a:outerShdw>
                </a:effectLst>
              </a:rPr>
              <a:t>genetics:  </a:t>
            </a:r>
            <a:r>
              <a:rPr lang="en-US" sz="3200" dirty="0" smtClean="0">
                <a:solidFill>
                  <a:srgbClr val="E8B7B7"/>
                </a:solidFill>
                <a:effectLst>
                  <a:outerShdw blurRad="50800" dist="38100" dir="2700000" algn="tl" rotWithShape="0">
                    <a:prstClr val="black">
                      <a:alpha val="40000"/>
                    </a:prstClr>
                  </a:outerShdw>
                </a:effectLst>
              </a:rPr>
              <a:t>ROGUING</a:t>
            </a:r>
          </a:p>
          <a:p>
            <a:pPr eaLnBrk="1" fontAlgn="auto" hangingPunct="1">
              <a:spcAft>
                <a:spcPts val="0"/>
              </a:spcAft>
              <a:defRPr/>
            </a:pPr>
            <a:endParaRPr lang="en-US" sz="2800" dirty="0"/>
          </a:p>
          <a:p>
            <a:pPr eaLnBrk="1" fontAlgn="auto" hangingPunct="1">
              <a:spcAft>
                <a:spcPts val="0"/>
              </a:spcAft>
              <a:defRPr/>
            </a:pPr>
            <a:r>
              <a:rPr lang="en-US" sz="2000" dirty="0" smtClean="0"/>
              <a:t>Roguing is removing the inferior or underperforming plants in your seed crop. </a:t>
            </a:r>
            <a:r>
              <a:rPr lang="en-US" sz="2000" dirty="0" err="1"/>
              <a:t>Roguing</a:t>
            </a:r>
            <a:r>
              <a:rPr lang="en-US" sz="2000" dirty="0"/>
              <a:t> can be done to eliminate:  early bolting, slow to germinate, lack of vigor, size, </a:t>
            </a:r>
            <a:r>
              <a:rPr lang="en-US" sz="2000" dirty="0" smtClean="0"/>
              <a:t>color, disease or any other undesirable trait.</a:t>
            </a:r>
          </a:p>
          <a:p>
            <a:pPr eaLnBrk="1" fontAlgn="auto" hangingPunct="1">
              <a:spcAft>
                <a:spcPts val="0"/>
              </a:spcAft>
              <a:defRPr/>
            </a:pPr>
            <a:endParaRPr lang="en-US" sz="2000" dirty="0"/>
          </a:p>
          <a:p>
            <a:pPr eaLnBrk="1" fontAlgn="auto" hangingPunct="1">
              <a:spcAft>
                <a:spcPts val="0"/>
              </a:spcAft>
              <a:defRPr/>
            </a:pPr>
            <a:r>
              <a:rPr lang="en-US" sz="2000" dirty="0" smtClean="0"/>
              <a:t>Walking through your crop and pulling plants that you don’t want to reproduce will eliminate or minimize their contribution of genes to the next generation of seed accidental crossing.  </a:t>
            </a:r>
          </a:p>
          <a:p>
            <a:pPr marL="342900" indent="-342900" eaLnBrk="1" fontAlgn="auto" hangingPunct="1">
              <a:spcAft>
                <a:spcPts val="0"/>
              </a:spcAft>
              <a:buFont typeface="Arial"/>
              <a:buChar char="•"/>
              <a:defRPr/>
            </a:pPr>
            <a:r>
              <a:rPr lang="en-US" sz="2000" dirty="0" smtClean="0"/>
              <a:t>Rogue more than once during the season.</a:t>
            </a:r>
          </a:p>
          <a:p>
            <a:pPr marL="342900" indent="-342900" eaLnBrk="1" fontAlgn="auto" hangingPunct="1">
              <a:spcAft>
                <a:spcPts val="0"/>
              </a:spcAft>
              <a:buFont typeface="Arial"/>
              <a:buChar char="•"/>
              <a:defRPr/>
            </a:pPr>
            <a:r>
              <a:rPr lang="en-US" sz="2000" dirty="0" smtClean="0"/>
              <a:t>Rogue before flowering to remove unwanted pollen.</a:t>
            </a:r>
          </a:p>
          <a:p>
            <a:pPr marL="342900" indent="-342900" eaLnBrk="1" fontAlgn="auto" hangingPunct="1">
              <a:spcAft>
                <a:spcPts val="0"/>
              </a:spcAft>
              <a:buFont typeface="Arial"/>
              <a:buChar char="•"/>
              <a:defRPr/>
            </a:pPr>
            <a:endParaRPr lang="en-US" sz="2000" dirty="0"/>
          </a:p>
          <a:p>
            <a:pPr marL="342900" indent="-342900" eaLnBrk="1" fontAlgn="auto" hangingPunct="1">
              <a:spcAft>
                <a:spcPts val="0"/>
              </a:spcAft>
              <a:buFont typeface="Arial"/>
              <a:buChar char="•"/>
              <a:defRPr/>
            </a:pPr>
            <a:endParaRPr lang="en-US" sz="2000" dirty="0"/>
          </a:p>
          <a:p>
            <a:pPr eaLnBrk="1" fontAlgn="auto" hangingPunct="1">
              <a:spcAft>
                <a:spcPts val="0"/>
              </a:spcAft>
              <a:defRPr/>
            </a:pPr>
            <a:endParaRPr lang="en-US" sz="2000" dirty="0"/>
          </a:p>
          <a:p>
            <a:pPr eaLnBrk="1" fontAlgn="auto" hangingPunct="1">
              <a:spcAft>
                <a:spcPts val="0"/>
              </a:spcAft>
              <a:defRPr/>
            </a:pPr>
            <a:endParaRPr lang="en-US" sz="2000" dirty="0"/>
          </a:p>
          <a:p>
            <a:pPr eaLnBrk="1" fontAlgn="auto" hangingPunct="1">
              <a:spcAft>
                <a:spcPts val="0"/>
              </a:spcAft>
              <a:defRPr/>
            </a:pPr>
            <a:endParaRPr lang="en-US" sz="2000" dirty="0" smtClean="0"/>
          </a:p>
          <a:p>
            <a:pPr eaLnBrk="1" fontAlgn="auto" hangingPunct="1">
              <a:spcAft>
                <a:spcPts val="0"/>
              </a:spcAft>
              <a:defRPr/>
            </a:pPr>
            <a:endParaRPr lang="en-US" dirty="0" smtClean="0">
              <a:ea typeface="ＭＳ Ｐゴシック" charset="0"/>
              <a:cs typeface="ＭＳ Ｐゴシック" charset="0"/>
            </a:endParaRPr>
          </a:p>
          <a:p>
            <a:pPr eaLnBrk="1" fontAlgn="auto" hangingPunct="1">
              <a:spcAft>
                <a:spcPts val="0"/>
              </a:spcAft>
              <a:defRPr/>
            </a:pP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533400"/>
          </a:xfrm>
        </p:spPr>
        <p:txBody>
          <a:bodyPr>
            <a:normAutofit/>
          </a:bodyPr>
          <a:lstStyle/>
          <a:p>
            <a:pPr eaLnBrk="1" fontAlgn="auto" hangingPunct="1">
              <a:spcAft>
                <a:spcPts val="0"/>
              </a:spcAft>
              <a:defRPr/>
            </a:pPr>
            <a:r>
              <a:rPr lang="en-US" dirty="0" smtClean="0">
                <a:ea typeface="+mj-ea"/>
                <a:cs typeface="+mj-cs"/>
              </a:rPr>
              <a:t>Fundamental ideas:</a:t>
            </a:r>
            <a:endParaRPr lang="en-US" dirty="0">
              <a:ea typeface="+mj-ea"/>
              <a:cs typeface="+mj-cs"/>
            </a:endParaRPr>
          </a:p>
        </p:txBody>
      </p:sp>
      <p:sp>
        <p:nvSpPr>
          <p:cNvPr id="3" name="Text Placeholder 2"/>
          <p:cNvSpPr>
            <a:spLocks noGrp="1"/>
          </p:cNvSpPr>
          <p:nvPr>
            <p:ph type="body" sz="quarter" idx="14"/>
          </p:nvPr>
        </p:nvSpPr>
        <p:spPr>
          <a:xfrm>
            <a:off x="228600" y="1219200"/>
            <a:ext cx="8763000" cy="5219700"/>
          </a:xfrm>
        </p:spPr>
        <p:txBody>
          <a:bodyPr>
            <a:normAutofit/>
          </a:bodyPr>
          <a:lstStyle/>
          <a:p>
            <a:pPr eaLnBrk="1" fontAlgn="auto" hangingPunct="1">
              <a:spcAft>
                <a:spcPts val="0"/>
              </a:spcAft>
              <a:buFont typeface="Wingdings" charset="2"/>
              <a:buChar char="§"/>
              <a:defRPr/>
            </a:pPr>
            <a:r>
              <a:rPr lang="en-US" sz="2400" dirty="0" smtClean="0">
                <a:effectLst>
                  <a:outerShdw blurRad="50800" dist="38100" dir="2700000" algn="tl" rotWithShape="0">
                    <a:prstClr val="black">
                      <a:alpha val="40000"/>
                    </a:prstClr>
                  </a:outerShdw>
                </a:effectLst>
                <a:ea typeface="+mn-ea"/>
                <a:cs typeface="+mn-cs"/>
              </a:rPr>
              <a:t>Sustainable food systems rely on sustainable seed systems.</a:t>
            </a:r>
          </a:p>
          <a:p>
            <a:pPr eaLnBrk="1" fontAlgn="auto" hangingPunct="1">
              <a:spcAft>
                <a:spcPts val="0"/>
              </a:spcAft>
              <a:buFont typeface="Wingdings" charset="2"/>
              <a:buChar char="§"/>
              <a:defRPr/>
            </a:pPr>
            <a:endParaRPr lang="en-US" sz="2400" dirty="0" smtClean="0">
              <a:effectLst>
                <a:outerShdw blurRad="50800" dist="38100" dir="2700000" algn="tl" rotWithShape="0">
                  <a:prstClr val="black">
                    <a:alpha val="40000"/>
                  </a:prstClr>
                </a:outerShdw>
              </a:effectLst>
              <a:ea typeface="+mn-ea"/>
              <a:cs typeface="+mn-cs"/>
            </a:endParaRPr>
          </a:p>
          <a:p>
            <a:pPr eaLnBrk="1" fontAlgn="auto" hangingPunct="1">
              <a:spcAft>
                <a:spcPts val="0"/>
              </a:spcAft>
              <a:buFont typeface="Wingdings" charset="2"/>
              <a:buChar char="§"/>
              <a:defRPr/>
            </a:pPr>
            <a:r>
              <a:rPr lang="en-US" sz="2400" dirty="0" smtClean="0">
                <a:effectLst>
                  <a:outerShdw blurRad="50800" dist="38100" dir="2700000" algn="tl" rotWithShape="0">
                    <a:prstClr val="black">
                      <a:alpha val="40000"/>
                    </a:prstClr>
                  </a:outerShdw>
                </a:effectLst>
                <a:ea typeface="+mn-ea"/>
                <a:cs typeface="+mn-cs"/>
              </a:rPr>
              <a:t>Seed is a natural resource that should be available to all.</a:t>
            </a:r>
          </a:p>
          <a:p>
            <a:pPr eaLnBrk="1" fontAlgn="auto" hangingPunct="1">
              <a:spcAft>
                <a:spcPts val="0"/>
              </a:spcAft>
              <a:buFont typeface="Wingdings" charset="2"/>
              <a:buChar char="§"/>
              <a:defRPr/>
            </a:pPr>
            <a:endParaRPr lang="en-US" sz="2400" dirty="0" smtClean="0">
              <a:effectLst>
                <a:outerShdw blurRad="50800" dist="38100" dir="2700000" algn="tl" rotWithShape="0">
                  <a:prstClr val="black">
                    <a:alpha val="40000"/>
                  </a:prstClr>
                </a:outerShdw>
              </a:effectLst>
              <a:ea typeface="+mn-ea"/>
              <a:cs typeface="+mn-cs"/>
            </a:endParaRPr>
          </a:p>
          <a:p>
            <a:pPr eaLnBrk="1" fontAlgn="auto" hangingPunct="1">
              <a:spcAft>
                <a:spcPts val="0"/>
              </a:spcAft>
              <a:buFont typeface="Wingdings" charset="2"/>
              <a:buChar char="§"/>
              <a:defRPr/>
            </a:pPr>
            <a:r>
              <a:rPr lang="en-US" sz="2400" dirty="0" smtClean="0">
                <a:effectLst>
                  <a:outerShdw blurRad="50800" dist="38100" dir="2700000" algn="tl" rotWithShape="0">
                    <a:prstClr val="black">
                      <a:alpha val="40000"/>
                    </a:prstClr>
                  </a:outerShdw>
                </a:effectLst>
                <a:ea typeface="+mn-ea"/>
                <a:cs typeface="+mn-cs"/>
              </a:rPr>
              <a:t>Seed saving is a skill that should be learned and shared. </a:t>
            </a:r>
          </a:p>
          <a:p>
            <a:pPr eaLnBrk="1" fontAlgn="auto" hangingPunct="1">
              <a:spcAft>
                <a:spcPts val="0"/>
              </a:spcAft>
              <a:buFont typeface="Wingdings" charset="2"/>
              <a:buChar char="§"/>
              <a:defRPr/>
            </a:pPr>
            <a:endParaRPr lang="en-US" sz="2400" dirty="0" smtClean="0">
              <a:effectLst>
                <a:outerShdw blurRad="50800" dist="38100" dir="2700000" algn="tl" rotWithShape="0">
                  <a:prstClr val="black">
                    <a:alpha val="40000"/>
                  </a:prstClr>
                </a:outerShdw>
              </a:effectLst>
              <a:ea typeface="+mn-ea"/>
              <a:cs typeface="+mn-cs"/>
            </a:endParaRPr>
          </a:p>
          <a:p>
            <a:pPr eaLnBrk="1" fontAlgn="auto" hangingPunct="1">
              <a:spcAft>
                <a:spcPts val="0"/>
              </a:spcAft>
              <a:buFont typeface="Wingdings" charset="2"/>
              <a:buChar char="§"/>
              <a:defRPr/>
            </a:pPr>
            <a:r>
              <a:rPr lang="en-US" sz="2400" dirty="0" smtClean="0">
                <a:effectLst>
                  <a:outerShdw blurRad="50800" dist="38100" dir="2700000" algn="tl" rotWithShape="0">
                    <a:prstClr val="black">
                      <a:alpha val="40000"/>
                    </a:prstClr>
                  </a:outerShdw>
                </a:effectLst>
                <a:ea typeface="+mn-ea"/>
                <a:cs typeface="+mn-cs"/>
              </a:rPr>
              <a:t>Continued practice of  seed saving by  individuals can contribute to community, regional, national, and international seed security. </a:t>
            </a:r>
          </a:p>
          <a:p>
            <a:pPr eaLnBrk="1" fontAlgn="auto" hangingPunct="1">
              <a:spcAft>
                <a:spcPts val="0"/>
              </a:spcAft>
              <a:buFontTx/>
              <a:buAutoNum type="arabicPeriod"/>
              <a:defRPr/>
            </a:pPr>
            <a:endParaRPr lang="en-US" sz="2400" dirty="0">
              <a:ea typeface="+mn-ea"/>
              <a:cs typeface="+mn-cs"/>
            </a:endParaRPr>
          </a:p>
          <a:p>
            <a:pPr eaLnBrk="1" fontAlgn="auto" hangingPunct="1">
              <a:spcAft>
                <a:spcPts val="0"/>
              </a:spcAft>
              <a:buFont typeface="Wingdings" charset="2"/>
              <a:buChar char="§"/>
              <a:defRPr/>
            </a:pPr>
            <a:endParaRPr lang="en-US" sz="2400" dirty="0" smtClean="0">
              <a:effectLst>
                <a:outerShdw blurRad="50800" dist="38100" dir="2700000" algn="tl" rotWithShape="0">
                  <a:prstClr val="black">
                    <a:alpha val="40000"/>
                  </a:prstClr>
                </a:outerShdw>
              </a:effectLst>
              <a:ea typeface="+mn-ea"/>
              <a:cs typeface="+mn-cs"/>
            </a:endParaRPr>
          </a:p>
          <a:p>
            <a:pPr eaLnBrk="1" fontAlgn="auto" hangingPunct="1">
              <a:spcAft>
                <a:spcPts val="0"/>
              </a:spcAft>
              <a:buFont typeface="Wingdings" charset="2"/>
              <a:buChar char="§"/>
              <a:defRPr/>
            </a:pPr>
            <a:endParaRPr lang="en-US" sz="2400" dirty="0" smtClean="0">
              <a:ea typeface="+mn-ea"/>
              <a:cs typeface="+mn-cs"/>
            </a:endParaRPr>
          </a:p>
          <a:p>
            <a:pPr eaLnBrk="1" fontAlgn="auto" hangingPunct="1">
              <a:spcAft>
                <a:spcPts val="0"/>
              </a:spcAft>
              <a:buFont typeface="Wingdings" charset="2"/>
              <a:buChar char="§"/>
              <a:defRPr/>
            </a:pPr>
            <a:endParaRPr lang="en-US" dirty="0">
              <a:ea typeface="+mn-ea"/>
              <a:cs typeface="+mn-cs"/>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609600"/>
            <a:ext cx="7467600" cy="5791200"/>
          </a:xfrm>
        </p:spPr>
        <p:txBody>
          <a:bodyPr/>
          <a:lstStyle/>
          <a:p>
            <a:pPr eaLnBrk="1" fontAlgn="auto" hangingPunct="1">
              <a:spcAft>
                <a:spcPts val="0"/>
              </a:spcAft>
              <a:defRPr/>
            </a:pPr>
            <a:r>
              <a:rPr lang="en-US" sz="3200" dirty="0">
                <a:effectLst>
                  <a:outerShdw blurRad="50800" dist="38100" dir="2700000" algn="tl" rotWithShape="0">
                    <a:prstClr val="black">
                      <a:alpha val="40000"/>
                    </a:prstClr>
                  </a:outerShdw>
                </a:effectLst>
              </a:rPr>
              <a:t>C.</a:t>
            </a:r>
            <a:r>
              <a:rPr lang="en-US" sz="3200" dirty="0" smtClean="0">
                <a:effectLst>
                  <a:outerShdw blurRad="50800" dist="38100" dir="2700000" algn="tl" rotWithShape="0">
                    <a:prstClr val="black">
                      <a:alpha val="40000"/>
                    </a:prstClr>
                  </a:outerShdw>
                </a:effectLst>
              </a:rPr>
              <a:t> Maintaining and Improving Seed Physical and Genetic Quality:  </a:t>
            </a:r>
            <a:r>
              <a:rPr lang="en-US" sz="3200" dirty="0" smtClean="0">
                <a:solidFill>
                  <a:srgbClr val="E8B7B7"/>
                </a:solidFill>
                <a:effectLst>
                  <a:outerShdw blurRad="50800" dist="38100" dir="2700000" algn="tl" rotWithShape="0">
                    <a:prstClr val="black">
                      <a:alpha val="40000"/>
                    </a:prstClr>
                  </a:outerShdw>
                </a:effectLst>
              </a:rPr>
              <a:t>FEED THE SEED</a:t>
            </a:r>
          </a:p>
          <a:p>
            <a:pPr eaLnBrk="1" fontAlgn="auto" hangingPunct="1">
              <a:spcAft>
                <a:spcPts val="0"/>
              </a:spcAft>
              <a:defRPr/>
            </a:pPr>
            <a:endParaRPr lang="en-US" sz="2800" dirty="0"/>
          </a:p>
          <a:p>
            <a:pPr eaLnBrk="1" fontAlgn="auto" hangingPunct="1">
              <a:spcAft>
                <a:spcPts val="0"/>
              </a:spcAft>
              <a:defRPr/>
            </a:pPr>
            <a:r>
              <a:rPr lang="en-US" sz="2000" dirty="0" smtClean="0"/>
              <a:t>The needs of a seed crop can differ from those of vegetable crops.  You will need to:</a:t>
            </a:r>
          </a:p>
          <a:p>
            <a:pPr eaLnBrk="1" fontAlgn="auto" hangingPunct="1">
              <a:spcAft>
                <a:spcPts val="0"/>
              </a:spcAft>
              <a:defRPr/>
            </a:pPr>
            <a:endParaRPr lang="en-US" sz="2000" dirty="0" smtClean="0"/>
          </a:p>
          <a:p>
            <a:pPr marL="342900" indent="-342900" eaLnBrk="1" fontAlgn="auto" hangingPunct="1">
              <a:spcAft>
                <a:spcPts val="0"/>
              </a:spcAft>
              <a:buFont typeface="Arial"/>
              <a:buChar char="•"/>
              <a:defRPr/>
            </a:pPr>
            <a:r>
              <a:rPr lang="en-US" sz="2000" dirty="0" smtClean="0"/>
              <a:t>Balance the available nitrogen.</a:t>
            </a:r>
          </a:p>
          <a:p>
            <a:pPr marL="342900" indent="-342900" eaLnBrk="1" fontAlgn="auto" hangingPunct="1">
              <a:spcAft>
                <a:spcPts val="0"/>
              </a:spcAft>
              <a:buFont typeface="Arial"/>
              <a:buChar char="•"/>
              <a:defRPr/>
            </a:pPr>
            <a:r>
              <a:rPr lang="en-US" sz="2000" dirty="0" smtClean="0"/>
              <a:t>Provide an adequate source of phosphorous.</a:t>
            </a:r>
          </a:p>
          <a:p>
            <a:pPr marL="342900" indent="-342900" eaLnBrk="1" fontAlgn="auto" hangingPunct="1">
              <a:spcAft>
                <a:spcPts val="0"/>
              </a:spcAft>
              <a:buFont typeface="Arial"/>
              <a:buChar char="•"/>
              <a:defRPr/>
            </a:pPr>
            <a:r>
              <a:rPr lang="en-US" sz="2000" dirty="0" smtClean="0"/>
              <a:t>Provide spacing needs for crops that become larger as they mature into the seed production. </a:t>
            </a:r>
          </a:p>
          <a:p>
            <a:pPr marL="342900" indent="-342900" eaLnBrk="1" fontAlgn="auto" hangingPunct="1">
              <a:spcAft>
                <a:spcPts val="0"/>
              </a:spcAft>
              <a:buFont typeface="Arial"/>
              <a:buChar char="•"/>
              <a:defRPr/>
            </a:pPr>
            <a:r>
              <a:rPr lang="en-US" sz="2000" dirty="0" smtClean="0"/>
              <a:t>Some crops might require staking or trellising to keep them from falling over as they mature and dry.</a:t>
            </a:r>
          </a:p>
          <a:p>
            <a:pPr marL="342900" indent="-342900" eaLnBrk="1" fontAlgn="auto" hangingPunct="1">
              <a:spcAft>
                <a:spcPts val="0"/>
              </a:spcAft>
              <a:buFont typeface="Arial"/>
              <a:buChar char="•"/>
              <a:defRPr/>
            </a:pPr>
            <a:r>
              <a:rPr lang="en-US" sz="2000" dirty="0" smtClean="0"/>
              <a:t>Monitor your seed at all stages for disease and weeds.</a:t>
            </a:r>
            <a:endParaRPr lang="en-US" sz="2000" dirty="0"/>
          </a:p>
          <a:p>
            <a:pPr eaLnBrk="1" fontAlgn="auto" hangingPunct="1">
              <a:spcAft>
                <a:spcPts val="0"/>
              </a:spcAft>
              <a:defRPr/>
            </a:pPr>
            <a:endParaRPr lang="en-US" sz="2000" dirty="0"/>
          </a:p>
          <a:p>
            <a:pPr eaLnBrk="1" fontAlgn="auto" hangingPunct="1">
              <a:spcAft>
                <a:spcPts val="0"/>
              </a:spcAft>
              <a:defRPr/>
            </a:pPr>
            <a:endParaRPr lang="en-US" sz="2000" dirty="0"/>
          </a:p>
          <a:p>
            <a:pPr eaLnBrk="1" fontAlgn="auto" hangingPunct="1">
              <a:spcAft>
                <a:spcPts val="0"/>
              </a:spcAft>
              <a:defRPr/>
            </a:pPr>
            <a:endParaRPr lang="en-US" sz="2000" dirty="0" smtClean="0"/>
          </a:p>
          <a:p>
            <a:pPr eaLnBrk="1" fontAlgn="auto" hangingPunct="1">
              <a:spcAft>
                <a:spcPts val="0"/>
              </a:spcAft>
              <a:defRPr/>
            </a:pPr>
            <a:endParaRPr lang="en-US" dirty="0" smtClean="0">
              <a:ea typeface="ＭＳ Ｐゴシック" charset="0"/>
              <a:cs typeface="ＭＳ Ｐゴシック" charset="0"/>
            </a:endParaRPr>
          </a:p>
          <a:p>
            <a:pPr eaLnBrk="1" fontAlgn="auto" hangingPunct="1">
              <a:spcAft>
                <a:spcPts val="0"/>
              </a:spcAft>
              <a:defRPr/>
            </a:pPr>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038600"/>
            <a:ext cx="7781925" cy="990600"/>
          </a:xfrm>
        </p:spPr>
        <p:txBody>
          <a:bodyPr>
            <a:noAutofit/>
          </a:bodyPr>
          <a:lstStyle/>
          <a:p>
            <a:pPr eaLnBrk="1" fontAlgn="auto" hangingPunct="1">
              <a:spcAft>
                <a:spcPts val="0"/>
              </a:spcAft>
              <a:defRPr/>
            </a:pPr>
            <a:r>
              <a:rPr lang="en-US" dirty="0" smtClean="0">
                <a:ea typeface="+mj-ea"/>
                <a:cs typeface="+mj-cs"/>
              </a:rPr>
              <a:t>5. Skills and techniques for seed saving</a:t>
            </a:r>
            <a:endParaRPr lang="en-US" dirty="0">
              <a:ea typeface="+mj-ea"/>
              <a:cs typeface="+mj-cs"/>
            </a:endParaRPr>
          </a:p>
        </p:txBody>
      </p:sp>
      <p:pic>
        <p:nvPicPr>
          <p:cNvPr id="111621" name="Picture 5" descr="41a"/>
          <p:cNvPicPr>
            <a:picLocks noChangeAspect="1" noChangeArrowheads="1"/>
          </p:cNvPicPr>
          <p:nvPr/>
        </p:nvPicPr>
        <p:blipFill>
          <a:blip r:embed="rId3" cstate="print"/>
          <a:srcRect/>
          <a:stretch>
            <a:fillRect/>
          </a:stretch>
        </p:blipFill>
        <p:spPr bwMode="auto">
          <a:xfrm>
            <a:off x="609600" y="1447800"/>
            <a:ext cx="2463800" cy="2501900"/>
          </a:xfrm>
          <a:prstGeom prst="rect">
            <a:avLst/>
          </a:prstGeom>
          <a:noFill/>
        </p:spPr>
      </p:pic>
      <p:pic>
        <p:nvPicPr>
          <p:cNvPr id="111622" name="Picture 6" descr="41b"/>
          <p:cNvPicPr>
            <a:picLocks noGrp="1" noChangeAspect="1" noChangeArrowheads="1"/>
          </p:cNvPicPr>
          <p:nvPr>
            <p:ph sz="quarter" idx="4294967295"/>
          </p:nvPr>
        </p:nvPicPr>
        <p:blipFill>
          <a:blip r:embed="rId4" cstate="print"/>
          <a:srcRect/>
          <a:stretch>
            <a:fillRect/>
          </a:stretch>
        </p:blipFill>
        <p:spPr>
          <a:xfrm>
            <a:off x="3657600" y="1573213"/>
            <a:ext cx="1804988" cy="2236787"/>
          </a:xfrm>
        </p:spPr>
      </p:pic>
      <p:pic>
        <p:nvPicPr>
          <p:cNvPr id="111623" name="Picture 7" descr="41c"/>
          <p:cNvPicPr>
            <a:picLocks noGrp="1" noChangeAspect="1" noChangeArrowheads="1"/>
          </p:cNvPicPr>
          <p:nvPr>
            <p:ph sz="quarter" idx="4294967295"/>
          </p:nvPr>
        </p:nvPicPr>
        <p:blipFill>
          <a:blip r:embed="rId5" cstate="print"/>
          <a:srcRect/>
          <a:stretch>
            <a:fillRect/>
          </a:stretch>
        </p:blipFill>
        <p:spPr>
          <a:xfrm>
            <a:off x="6257925" y="1558925"/>
            <a:ext cx="2266950" cy="2174875"/>
          </a:xfrm>
        </p:spPr>
      </p:pic>
      <p:sp>
        <p:nvSpPr>
          <p:cNvPr id="6" name="TextBox 5"/>
          <p:cNvSpPr txBox="1"/>
          <p:nvPr/>
        </p:nvSpPr>
        <p:spPr>
          <a:xfrm>
            <a:off x="1676400" y="5105400"/>
            <a:ext cx="6858000" cy="1200328"/>
          </a:xfrm>
          <a:prstGeom prst="rect">
            <a:avLst/>
          </a:prstGeom>
          <a:noFill/>
        </p:spPr>
        <p:txBody>
          <a:bodyPr wrap="square" rtlCol="0">
            <a:spAutoFit/>
          </a:bodyPr>
          <a:lstStyle/>
          <a:p>
            <a:pPr marL="457200" indent="-457200">
              <a:buAutoNum type="alphaUcPeriod"/>
            </a:pPr>
            <a:r>
              <a:rPr lang="en-US" dirty="0" smtClean="0">
                <a:latin typeface="+mj-lt"/>
              </a:rPr>
              <a:t>Harvesting and seed cleaning</a:t>
            </a:r>
          </a:p>
          <a:p>
            <a:pPr marL="457200" indent="-457200">
              <a:buAutoNum type="alphaUcPeriod"/>
            </a:pPr>
            <a:r>
              <a:rPr lang="en-US" dirty="0" smtClean="0">
                <a:latin typeface="+mj-lt"/>
              </a:rPr>
              <a:t>Storing seed</a:t>
            </a:r>
          </a:p>
          <a:p>
            <a:pPr marL="457200" indent="-457200">
              <a:buAutoNum type="alphaUcPeriod"/>
            </a:pP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4" name="Picture 10" descr="42b"/>
          <p:cNvPicPr>
            <a:picLocks noGrp="1" noChangeAspect="1" noChangeArrowheads="1"/>
          </p:cNvPicPr>
          <p:nvPr>
            <p:ph sz="quarter" idx="4294967295"/>
          </p:nvPr>
        </p:nvPicPr>
        <p:blipFill>
          <a:blip r:embed="rId3" cstate="print"/>
          <a:srcRect/>
          <a:stretch>
            <a:fillRect/>
          </a:stretch>
        </p:blipFill>
        <p:spPr>
          <a:xfrm>
            <a:off x="5029200" y="1447800"/>
            <a:ext cx="3714750" cy="4876800"/>
          </a:xfrm>
        </p:spPr>
      </p:pic>
      <p:pic>
        <p:nvPicPr>
          <p:cNvPr id="113672" name="Picture 8" descr="42a"/>
          <p:cNvPicPr>
            <a:picLocks noGrp="1" noChangeAspect="1" noChangeArrowheads="1"/>
          </p:cNvPicPr>
          <p:nvPr>
            <p:ph sz="quarter" idx="4294967295"/>
          </p:nvPr>
        </p:nvPicPr>
        <p:blipFill>
          <a:blip r:embed="rId4" cstate="print"/>
          <a:srcRect/>
          <a:stretch>
            <a:fillRect/>
          </a:stretch>
        </p:blipFill>
        <p:spPr>
          <a:xfrm>
            <a:off x="776288" y="1458913"/>
            <a:ext cx="3490912" cy="4865687"/>
          </a:xfrm>
        </p:spPr>
      </p:pic>
      <p:sp>
        <p:nvSpPr>
          <p:cNvPr id="5" name="Text Placeholder 4"/>
          <p:cNvSpPr>
            <a:spLocks noGrp="1"/>
          </p:cNvSpPr>
          <p:nvPr>
            <p:ph type="body" sz="quarter" idx="15"/>
          </p:nvPr>
        </p:nvSpPr>
        <p:spPr>
          <a:xfrm>
            <a:off x="838200" y="228600"/>
            <a:ext cx="7239000" cy="13716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5a. HARVESTING and 	CLEANING TECHNIQUES</a:t>
            </a:r>
            <a:endParaRPr lang="en-US" sz="3200" dirty="0"/>
          </a:p>
          <a:p>
            <a:pPr eaLnBrk="1" fontAlgn="auto" hangingPunct="1">
              <a:spcAft>
                <a:spcPts val="0"/>
              </a:spcAft>
              <a:defRPr/>
            </a:pPr>
            <a:endParaRPr lang="en-US" dirty="0"/>
          </a:p>
        </p:txBody>
      </p:sp>
      <p:sp>
        <p:nvSpPr>
          <p:cNvPr id="113667" name="TextBox 1"/>
          <p:cNvSpPr txBox="1">
            <a:spLocks noChangeArrowheads="1"/>
          </p:cNvSpPr>
          <p:nvPr/>
        </p:nvSpPr>
        <p:spPr bwMode="auto">
          <a:xfrm>
            <a:off x="914400" y="1600200"/>
            <a:ext cx="1873250"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Dry seeded crop</a:t>
            </a:r>
          </a:p>
        </p:txBody>
      </p:sp>
      <p:sp>
        <p:nvSpPr>
          <p:cNvPr id="113668" name="TextBox 2"/>
          <p:cNvSpPr txBox="1">
            <a:spLocks noChangeArrowheads="1"/>
          </p:cNvSpPr>
          <p:nvPr/>
        </p:nvSpPr>
        <p:spPr bwMode="auto">
          <a:xfrm>
            <a:off x="5181600" y="1600200"/>
            <a:ext cx="1898650" cy="366713"/>
          </a:xfrm>
          <a:prstGeom prst="rect">
            <a:avLst/>
          </a:prstGeom>
          <a:noFill/>
          <a:ln w="9525">
            <a:noFill/>
            <a:miter lim="800000"/>
            <a:headEnd/>
            <a:tailEnd/>
          </a:ln>
        </p:spPr>
        <p:txBody>
          <a:bodyPr wrap="none">
            <a:prstTxWarp prst="textNoShape">
              <a:avLst/>
            </a:prstTxWarp>
            <a:spAutoFit/>
          </a:bodyPr>
          <a:lstStyle/>
          <a:p>
            <a:r>
              <a:rPr lang="en-US" sz="1800">
                <a:latin typeface="Century Schoolbook" pitchFamily="-123" charset="0"/>
              </a:rPr>
              <a:t>Wet seeded crop</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81600" y="533400"/>
            <a:ext cx="3505200" cy="59436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Harvesting techniques: </a:t>
            </a:r>
          </a:p>
          <a:p>
            <a:pPr eaLnBrk="1" fontAlgn="auto" hangingPunct="1">
              <a:spcAft>
                <a:spcPts val="0"/>
              </a:spcAft>
              <a:defRPr/>
            </a:pPr>
            <a:r>
              <a:rPr lang="en-US" sz="3200" dirty="0" smtClean="0">
                <a:solidFill>
                  <a:srgbClr val="E8B7B7"/>
                </a:solidFill>
                <a:effectLst>
                  <a:outerShdw blurRad="50800" dist="38100" dir="2700000" algn="tl" rotWithShape="0">
                    <a:prstClr val="black">
                      <a:alpha val="40000"/>
                    </a:prstClr>
                  </a:outerShdw>
                </a:effectLst>
              </a:rPr>
              <a:t>DRY SEEDED</a:t>
            </a:r>
          </a:p>
          <a:p>
            <a:pPr eaLnBrk="1" fontAlgn="auto" hangingPunct="1">
              <a:spcAft>
                <a:spcPts val="0"/>
              </a:spcAft>
              <a:defRPr/>
            </a:pPr>
            <a:endParaRPr lang="en-US" sz="2000" dirty="0"/>
          </a:p>
          <a:p>
            <a:pPr marL="285750" indent="-285750" eaLnBrk="1" fontAlgn="auto" hangingPunct="1">
              <a:spcAft>
                <a:spcPts val="0"/>
              </a:spcAft>
              <a:buFont typeface="Wingdings" charset="2"/>
              <a:buChar char="§"/>
              <a:defRPr/>
            </a:pPr>
            <a:r>
              <a:rPr lang="en-US" sz="2000" dirty="0" smtClean="0"/>
              <a:t>Pick by hand</a:t>
            </a:r>
          </a:p>
          <a:p>
            <a:pPr marL="285750" indent="-285750" eaLnBrk="1" fontAlgn="auto" hangingPunct="1">
              <a:spcAft>
                <a:spcPts val="0"/>
              </a:spcAft>
              <a:buFont typeface="Wingdings" charset="2"/>
              <a:buChar char="§"/>
              <a:defRPr/>
            </a:pPr>
            <a:r>
              <a:rPr lang="en-US" sz="2000" dirty="0" smtClean="0"/>
              <a:t>Shake into bags or buckets</a:t>
            </a:r>
          </a:p>
          <a:p>
            <a:pPr marL="285750" indent="-285750" eaLnBrk="1" fontAlgn="auto" hangingPunct="1">
              <a:spcAft>
                <a:spcPts val="0"/>
              </a:spcAft>
              <a:buFont typeface="Wingdings" charset="2"/>
              <a:buChar char="§"/>
              <a:defRPr/>
            </a:pPr>
            <a:r>
              <a:rPr lang="en-US" sz="2000" dirty="0" smtClean="0"/>
              <a:t>Pull up the plant and hang</a:t>
            </a:r>
          </a:p>
          <a:p>
            <a:pPr marL="285750" indent="-285750" eaLnBrk="1" fontAlgn="auto" hangingPunct="1">
              <a:spcAft>
                <a:spcPts val="0"/>
              </a:spcAft>
              <a:buFont typeface="Wingdings" charset="2"/>
              <a:buChar char="§"/>
              <a:defRPr/>
            </a:pPr>
            <a:r>
              <a:rPr lang="en-US" sz="2000" dirty="0" smtClean="0"/>
              <a:t>Cut the plant and hang</a:t>
            </a:r>
          </a:p>
          <a:p>
            <a:pPr marL="285750" indent="-285750" eaLnBrk="1" fontAlgn="auto" hangingPunct="1">
              <a:spcAft>
                <a:spcPts val="0"/>
              </a:spcAft>
              <a:buFont typeface="Wingdings" charset="2"/>
              <a:buChar char="§"/>
              <a:defRPr/>
            </a:pPr>
            <a:r>
              <a:rPr lang="en-US" sz="2000" dirty="0" smtClean="0"/>
              <a:t>Lay the plants in windrows</a:t>
            </a:r>
          </a:p>
          <a:p>
            <a:pPr marL="285750" indent="-285750" eaLnBrk="1" fontAlgn="auto" hangingPunct="1">
              <a:spcAft>
                <a:spcPts val="0"/>
              </a:spcAft>
              <a:buFont typeface="Wingdings" charset="2"/>
              <a:buChar char="§"/>
              <a:defRPr/>
            </a:pPr>
            <a:r>
              <a:rPr lang="en-US" sz="2000" dirty="0" smtClean="0"/>
              <a:t>Lay a tarp below the plant and shake or hit the plant to release seed.  </a:t>
            </a:r>
            <a:endParaRPr lang="en-US" dirty="0" smtClean="0"/>
          </a:p>
          <a:p>
            <a:pPr eaLnBrk="1" fontAlgn="auto" hangingPunct="1">
              <a:spcAft>
                <a:spcPts val="0"/>
              </a:spcAft>
              <a:defRPr/>
            </a:pPr>
            <a:endParaRPr lang="en-US" dirty="0"/>
          </a:p>
        </p:txBody>
      </p:sp>
      <p:pic>
        <p:nvPicPr>
          <p:cNvPr id="115715" name="Picture 3" descr="43"/>
          <p:cNvPicPr>
            <a:picLocks noGrp="1" noChangeAspect="1" noChangeArrowheads="1"/>
          </p:cNvPicPr>
          <p:nvPr>
            <p:ph sz="quarter" idx="4294967295"/>
          </p:nvPr>
        </p:nvPicPr>
        <p:blipFill>
          <a:blip r:embed="rId3" cstate="print"/>
          <a:srcRect/>
          <a:stretch>
            <a:fillRect/>
          </a:stretch>
        </p:blipFill>
        <p:spPr>
          <a:xfrm>
            <a:off x="522288" y="492125"/>
            <a:ext cx="4354512" cy="5721350"/>
          </a:xfr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81600" y="685800"/>
            <a:ext cx="3505200" cy="59436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Harvesting techniques: </a:t>
            </a:r>
          </a:p>
          <a:p>
            <a:pPr eaLnBrk="1" fontAlgn="auto" hangingPunct="1">
              <a:spcAft>
                <a:spcPts val="0"/>
              </a:spcAft>
              <a:defRPr/>
            </a:pPr>
            <a:r>
              <a:rPr lang="en-US" sz="3200" dirty="0" smtClean="0">
                <a:solidFill>
                  <a:srgbClr val="E8B7B7"/>
                </a:solidFill>
                <a:effectLst>
                  <a:outerShdw blurRad="50800" dist="38100" dir="2700000" algn="tl" rotWithShape="0">
                    <a:prstClr val="black">
                      <a:alpha val="40000"/>
                    </a:prstClr>
                  </a:outerShdw>
                </a:effectLst>
              </a:rPr>
              <a:t>WET SEEDED</a:t>
            </a:r>
          </a:p>
          <a:p>
            <a:pPr eaLnBrk="1" fontAlgn="auto" hangingPunct="1">
              <a:spcAft>
                <a:spcPts val="0"/>
              </a:spcAft>
              <a:defRPr/>
            </a:pPr>
            <a:endParaRPr lang="en-US" dirty="0"/>
          </a:p>
          <a:p>
            <a:pPr marL="285750" indent="-285750" eaLnBrk="1" fontAlgn="auto" hangingPunct="1">
              <a:spcAft>
                <a:spcPts val="0"/>
              </a:spcAft>
              <a:buFont typeface="Wingdings" charset="2"/>
              <a:buChar char="§"/>
              <a:defRPr/>
            </a:pPr>
            <a:r>
              <a:rPr lang="en-US" sz="2000" dirty="0" smtClean="0"/>
              <a:t>In general let your wet seeded crop mature on the vine as long as possible before harvesting.  </a:t>
            </a:r>
          </a:p>
          <a:p>
            <a:pPr marL="285750" indent="-285750" eaLnBrk="1" fontAlgn="auto" hangingPunct="1">
              <a:spcAft>
                <a:spcPts val="0"/>
              </a:spcAft>
              <a:buFont typeface="Wingdings" charset="2"/>
              <a:buChar char="§"/>
              <a:defRPr/>
            </a:pPr>
            <a:r>
              <a:rPr lang="en-US" sz="2000" dirty="0" smtClean="0"/>
              <a:t>The seeds will continue to increase in size and quality for days to weeks after the first fruit is edible.  </a:t>
            </a:r>
          </a:p>
          <a:p>
            <a:pPr eaLnBrk="1" fontAlgn="auto" hangingPunct="1">
              <a:spcAft>
                <a:spcPts val="0"/>
              </a:spcAft>
              <a:defRPr/>
            </a:pPr>
            <a:endParaRPr lang="en-US" sz="2000" dirty="0" smtClean="0"/>
          </a:p>
          <a:p>
            <a:pPr eaLnBrk="1" fontAlgn="auto" hangingPunct="1">
              <a:spcAft>
                <a:spcPts val="0"/>
              </a:spcAft>
              <a:defRPr/>
            </a:pPr>
            <a:endParaRPr lang="en-US" dirty="0"/>
          </a:p>
          <a:p>
            <a:pPr eaLnBrk="1" fontAlgn="auto" hangingPunct="1">
              <a:spcAft>
                <a:spcPts val="0"/>
              </a:spcAft>
              <a:defRPr/>
            </a:pPr>
            <a:endParaRPr lang="en-US" dirty="0" smtClean="0"/>
          </a:p>
        </p:txBody>
      </p:sp>
      <p:pic>
        <p:nvPicPr>
          <p:cNvPr id="117763" name="Picture 3" descr="44"/>
          <p:cNvPicPr>
            <a:picLocks noGrp="1" noChangeAspect="1" noChangeArrowheads="1"/>
          </p:cNvPicPr>
          <p:nvPr>
            <p:ph sz="quarter" idx="4294967295"/>
          </p:nvPr>
        </p:nvPicPr>
        <p:blipFill>
          <a:blip r:embed="rId3" cstate="print"/>
          <a:srcRect/>
          <a:stretch>
            <a:fillRect/>
          </a:stretch>
        </p:blipFill>
        <p:spPr>
          <a:xfrm>
            <a:off x="307975" y="669925"/>
            <a:ext cx="4645025" cy="5578475"/>
          </a:xfrm>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81600" y="685800"/>
            <a:ext cx="3505200" cy="5943600"/>
          </a:xfrm>
        </p:spPr>
        <p:txBody>
          <a:bodyPr/>
          <a:lstStyle/>
          <a:p>
            <a:pPr eaLnBrk="1" fontAlgn="auto" hangingPunct="1">
              <a:spcAft>
                <a:spcPts val="0"/>
              </a:spcAft>
              <a:defRPr/>
            </a:pPr>
            <a:r>
              <a:rPr lang="en-US" sz="3200" dirty="0" smtClean="0">
                <a:effectLst>
                  <a:outerShdw blurRad="50800" dist="38100" dir="2700000" algn="tl" rotWithShape="0">
                    <a:prstClr val="black">
                      <a:alpha val="40000"/>
                    </a:prstClr>
                  </a:outerShdw>
                </a:effectLst>
              </a:rPr>
              <a:t>Harvesting techniques: </a:t>
            </a:r>
          </a:p>
          <a:p>
            <a:pPr eaLnBrk="1" fontAlgn="auto" hangingPunct="1">
              <a:spcAft>
                <a:spcPts val="0"/>
              </a:spcAft>
              <a:defRPr/>
            </a:pPr>
            <a:r>
              <a:rPr lang="en-US" sz="3200" dirty="0" smtClean="0">
                <a:solidFill>
                  <a:schemeClr val="accent6"/>
                </a:solidFill>
                <a:effectLst>
                  <a:outerShdw blurRad="50800" dist="38100" dir="2700000" algn="tl" rotWithShape="0">
                    <a:prstClr val="black">
                      <a:alpha val="40000"/>
                    </a:prstClr>
                  </a:outerShdw>
                </a:effectLst>
              </a:rPr>
              <a:t>BIENNIAL ROOT CROPS</a:t>
            </a:r>
          </a:p>
          <a:p>
            <a:pPr marL="457200" indent="-457200" eaLnBrk="1" fontAlgn="auto" hangingPunct="1">
              <a:spcAft>
                <a:spcPts val="0"/>
              </a:spcAft>
              <a:buFont typeface="+mj-lt"/>
              <a:buAutoNum type="arabicPeriod"/>
              <a:defRPr/>
            </a:pPr>
            <a:r>
              <a:rPr lang="en-US" sz="2000" dirty="0"/>
              <a:t>Require two years with </a:t>
            </a:r>
            <a:r>
              <a:rPr lang="en-US" sz="2000" dirty="0" smtClean="0"/>
              <a:t>vernalization</a:t>
            </a:r>
            <a:endParaRPr lang="en-US" sz="2000" dirty="0"/>
          </a:p>
          <a:p>
            <a:pPr marL="457200" indent="-457200" eaLnBrk="1" fontAlgn="auto" hangingPunct="1">
              <a:spcAft>
                <a:spcPts val="0"/>
              </a:spcAft>
              <a:buFont typeface="+mj-lt"/>
              <a:buAutoNum type="arabicPeriod"/>
              <a:defRPr/>
            </a:pPr>
            <a:r>
              <a:rPr lang="en-US" sz="2000" dirty="0"/>
              <a:t>First year is vegetative, no flower/seed formed</a:t>
            </a:r>
          </a:p>
          <a:p>
            <a:pPr marL="457200" indent="-457200" eaLnBrk="1" fontAlgn="auto" hangingPunct="1">
              <a:spcAft>
                <a:spcPts val="0"/>
              </a:spcAft>
              <a:buFont typeface="+mj-lt"/>
              <a:buAutoNum type="arabicPeriod"/>
              <a:defRPr/>
            </a:pPr>
            <a:r>
              <a:rPr lang="en-US" sz="2000" dirty="0"/>
              <a:t>Selected plants must overwinter in ground or </a:t>
            </a:r>
            <a:r>
              <a:rPr lang="en-US" sz="2000" dirty="0" smtClean="0"/>
              <a:t> in cold storage.</a:t>
            </a:r>
          </a:p>
          <a:p>
            <a:pPr marL="457200" indent="-457200" eaLnBrk="1" fontAlgn="auto" hangingPunct="1">
              <a:spcAft>
                <a:spcPts val="0"/>
              </a:spcAft>
              <a:buFont typeface="+mj-lt"/>
              <a:buAutoNum type="arabicPeriod"/>
              <a:defRPr/>
            </a:pPr>
            <a:r>
              <a:rPr lang="en-US" sz="2000" dirty="0" smtClean="0"/>
              <a:t> Growth </a:t>
            </a:r>
            <a:r>
              <a:rPr lang="en-US" sz="2000" dirty="0"/>
              <a:t>in second year produces flowers/seed </a:t>
            </a:r>
          </a:p>
          <a:p>
            <a:pPr marL="457200" indent="-457200" eaLnBrk="1" fontAlgn="auto" hangingPunct="1">
              <a:spcAft>
                <a:spcPts val="0"/>
              </a:spcAft>
              <a:buFont typeface="+mj-lt"/>
              <a:buAutoNum type="arabicPeriod"/>
              <a:defRPr/>
            </a:pPr>
            <a:r>
              <a:rPr lang="en-US" sz="2000" dirty="0"/>
              <a:t>Harvest using dry seed </a:t>
            </a:r>
            <a:r>
              <a:rPr lang="en-US" sz="2000" dirty="0" smtClean="0"/>
              <a:t>techniques.</a:t>
            </a:r>
          </a:p>
          <a:p>
            <a:pPr eaLnBrk="1" fontAlgn="auto" hangingPunct="1">
              <a:spcAft>
                <a:spcPts val="0"/>
              </a:spcAft>
              <a:defRPr/>
            </a:pPr>
            <a:endParaRPr lang="en-US" dirty="0"/>
          </a:p>
          <a:p>
            <a:pPr eaLnBrk="1" fontAlgn="auto" hangingPunct="1">
              <a:spcAft>
                <a:spcPts val="0"/>
              </a:spcAft>
              <a:defRPr/>
            </a:pPr>
            <a:endParaRPr lang="en-US" dirty="0" smtClean="0"/>
          </a:p>
        </p:txBody>
      </p:sp>
      <p:pic>
        <p:nvPicPr>
          <p:cNvPr id="119811" name="Picture 3" descr="45"/>
          <p:cNvPicPr>
            <a:picLocks noGrp="1" noChangeAspect="1" noChangeArrowheads="1"/>
          </p:cNvPicPr>
          <p:nvPr>
            <p:ph sz="quarter" idx="4294967295"/>
          </p:nvPr>
        </p:nvPicPr>
        <p:blipFill>
          <a:blip r:embed="rId3" cstate="print"/>
          <a:srcRect/>
          <a:stretch>
            <a:fillRect/>
          </a:stretch>
        </p:blipFill>
        <p:spPr>
          <a:xfrm>
            <a:off x="419100" y="511175"/>
            <a:ext cx="4471988" cy="5889625"/>
          </a:xfr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Placeholder 2"/>
          <p:cNvSpPr>
            <a:spLocks noGrp="1"/>
          </p:cNvSpPr>
          <p:nvPr>
            <p:ph type="body" sz="quarter" idx="11"/>
          </p:nvPr>
        </p:nvSpPr>
        <p:spPr>
          <a:xfrm>
            <a:off x="1295400" y="6248400"/>
            <a:ext cx="7467600" cy="381000"/>
          </a:xfrm>
        </p:spPr>
        <p:txBody>
          <a:bodyPr/>
          <a:lstStyle/>
          <a:p>
            <a:pPr eaLnBrk="1" hangingPunct="1"/>
            <a:r>
              <a:rPr lang="en-US" smtClean="0">
                <a:ea typeface="ＭＳ Ｐゴシック" pitchFamily="-123" charset="-128"/>
                <a:cs typeface="ＭＳ Ｐゴシック" pitchFamily="-123" charset="-128"/>
              </a:rPr>
              <a:t>Parsnips allowed to winter over in the ground are dug up</a:t>
            </a:r>
          </a:p>
        </p:txBody>
      </p:sp>
      <p:sp>
        <p:nvSpPr>
          <p:cNvPr id="121859" name="Text Placeholder 2"/>
          <p:cNvSpPr txBox="1">
            <a:spLocks/>
          </p:cNvSpPr>
          <p:nvPr/>
        </p:nvSpPr>
        <p:spPr bwMode="auto">
          <a:xfrm>
            <a:off x="1066800" y="381000"/>
            <a:ext cx="7467600" cy="381000"/>
          </a:xfrm>
          <a:prstGeom prst="rect">
            <a:avLst/>
          </a:prstGeom>
          <a:noFill/>
          <a:ln w="9525">
            <a:noFill/>
            <a:miter lim="800000"/>
            <a:headEnd/>
            <a:tailEnd/>
          </a:ln>
        </p:spPr>
        <p:txBody>
          <a:bodyPr rIns="9144">
            <a:prstTxWarp prst="textNoShape">
              <a:avLst/>
            </a:prstTxWarp>
          </a:bodyPr>
          <a:lstStyle/>
          <a:p>
            <a:pPr>
              <a:spcBef>
                <a:spcPct val="20000"/>
              </a:spcBef>
            </a:pPr>
            <a:r>
              <a:rPr lang="en-US" sz="1800">
                <a:latin typeface="Century Schoolbook" pitchFamily="-123" charset="0"/>
              </a:rPr>
              <a:t>PARSNIPS AS AN EXAMPLE OF A BIENNIAL ROOT CROP</a:t>
            </a:r>
          </a:p>
        </p:txBody>
      </p:sp>
      <p:pic>
        <p:nvPicPr>
          <p:cNvPr id="121860" name="Picture 4" descr="46"/>
          <p:cNvPicPr>
            <a:picLocks noGrp="1" noChangeAspect="1" noChangeArrowheads="1"/>
          </p:cNvPicPr>
          <p:nvPr>
            <p:ph sz="quarter" idx="4294967295"/>
          </p:nvPr>
        </p:nvPicPr>
        <p:blipFill>
          <a:blip r:embed="rId3" cstate="print"/>
          <a:srcRect/>
          <a:stretch>
            <a:fillRect/>
          </a:stretch>
        </p:blipFill>
        <p:spPr>
          <a:xfrm>
            <a:off x="1371600" y="990600"/>
            <a:ext cx="6637338" cy="5029200"/>
          </a:xfr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Placeholder 2"/>
          <p:cNvSpPr>
            <a:spLocks noGrp="1"/>
          </p:cNvSpPr>
          <p:nvPr>
            <p:ph type="body" sz="quarter" idx="11"/>
          </p:nvPr>
        </p:nvSpPr>
        <p:spPr/>
        <p:txBody>
          <a:bodyPr/>
          <a:lstStyle/>
          <a:p>
            <a:pPr eaLnBrk="1" hangingPunct="1"/>
            <a:r>
              <a:rPr lang="en-US" dirty="0" smtClean="0">
                <a:ea typeface="ＭＳ Ｐゴシック" pitchFamily="-123" charset="-128"/>
                <a:cs typeface="ＭＳ Ｐゴシック" pitchFamily="-123" charset="-128"/>
              </a:rPr>
              <a:t>Roots selected for quality: selected roots on the left, discarded roots on the right.</a:t>
            </a:r>
          </a:p>
        </p:txBody>
      </p:sp>
      <p:pic>
        <p:nvPicPr>
          <p:cNvPr id="123907" name="Picture 3" descr="47"/>
          <p:cNvPicPr>
            <a:picLocks noGrp="1" noChangeAspect="1" noChangeArrowheads="1"/>
          </p:cNvPicPr>
          <p:nvPr>
            <p:ph sz="quarter" idx="4294967295"/>
          </p:nvPr>
        </p:nvPicPr>
        <p:blipFill>
          <a:blip r:embed="rId3" cstate="print"/>
          <a:srcRect/>
          <a:stretch>
            <a:fillRect/>
          </a:stretch>
        </p:blipFill>
        <p:spPr>
          <a:xfrm>
            <a:off x="949325" y="342900"/>
            <a:ext cx="7397750" cy="5600700"/>
          </a:xfrm>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Placeholder 2"/>
          <p:cNvSpPr>
            <a:spLocks noGrp="1"/>
          </p:cNvSpPr>
          <p:nvPr>
            <p:ph type="body" sz="quarter" idx="11"/>
          </p:nvPr>
        </p:nvSpPr>
        <p:spPr/>
        <p:txBody>
          <a:bodyPr/>
          <a:lstStyle/>
          <a:p>
            <a:pPr eaLnBrk="1" hangingPunct="1"/>
            <a:r>
              <a:rPr lang="en-US" smtClean="0">
                <a:ea typeface="ＭＳ Ｐゴシック" pitchFamily="-123" charset="-128"/>
                <a:cs typeface="ＭＳ Ｐゴシック" pitchFamily="-123" charset="-128"/>
              </a:rPr>
              <a:t>Replant in a block that allows adequate room for maturing and close proximity to encourage pollination</a:t>
            </a:r>
          </a:p>
        </p:txBody>
      </p:sp>
      <p:pic>
        <p:nvPicPr>
          <p:cNvPr id="125955" name="Picture 3" descr="48"/>
          <p:cNvPicPr>
            <a:picLocks noGrp="1" noChangeAspect="1" noChangeArrowheads="1"/>
          </p:cNvPicPr>
          <p:nvPr>
            <p:ph sz="quarter" idx="4294967295"/>
          </p:nvPr>
        </p:nvPicPr>
        <p:blipFill>
          <a:blip r:embed="rId3" cstate="print"/>
          <a:srcRect/>
          <a:stretch>
            <a:fillRect/>
          </a:stretch>
        </p:blipFill>
        <p:spPr>
          <a:xfrm>
            <a:off x="949325" y="295275"/>
            <a:ext cx="7397750" cy="5600700"/>
          </a:xfrm>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Placeholder 2"/>
          <p:cNvSpPr>
            <a:spLocks noGrp="1"/>
          </p:cNvSpPr>
          <p:nvPr>
            <p:ph type="body" sz="quarter" idx="11"/>
          </p:nvPr>
        </p:nvSpPr>
        <p:spPr/>
        <p:txBody>
          <a:bodyPr/>
          <a:lstStyle/>
          <a:p>
            <a:pPr eaLnBrk="1" hangingPunct="1"/>
            <a:r>
              <a:rPr lang="en-US" smtClean="0">
                <a:ea typeface="ＭＳ Ｐゴシック" pitchFamily="-123" charset="-128"/>
                <a:cs typeface="ＭＳ Ｐゴシック" pitchFamily="-123" charset="-128"/>
              </a:rPr>
              <a:t>Planted so crown is above soil </a:t>
            </a:r>
          </a:p>
        </p:txBody>
      </p:sp>
      <p:pic>
        <p:nvPicPr>
          <p:cNvPr id="128003" name="Picture 3" descr="49"/>
          <p:cNvPicPr>
            <a:picLocks noGrp="1" noChangeAspect="1" noChangeArrowheads="1"/>
          </p:cNvPicPr>
          <p:nvPr>
            <p:ph sz="quarter" idx="4294967295"/>
          </p:nvPr>
        </p:nvPicPr>
        <p:blipFill>
          <a:blip r:embed="rId3" cstate="print"/>
          <a:srcRect/>
          <a:stretch>
            <a:fillRect/>
          </a:stretch>
        </p:blipFill>
        <p:spPr>
          <a:xfrm>
            <a:off x="949325" y="295275"/>
            <a:ext cx="7397750" cy="5600700"/>
          </a:xfr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57800" y="304800"/>
            <a:ext cx="3505200" cy="6324600"/>
          </a:xfrm>
        </p:spPr>
        <p:txBody>
          <a:bodyPr/>
          <a:lstStyle/>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r>
              <a:rPr lang="en-US" sz="2800" dirty="0" smtClean="0">
                <a:effectLst>
                  <a:outerShdw blurRad="50800" dist="38100" dir="2700000" algn="tl" rotWithShape="0">
                    <a:prstClr val="black">
                      <a:alpha val="40000"/>
                    </a:prstClr>
                  </a:outerShdw>
                </a:effectLst>
              </a:rPr>
              <a:t>4 questions </a:t>
            </a:r>
            <a:r>
              <a:rPr lang="en-US" sz="2800" dirty="0">
                <a:effectLst>
                  <a:outerShdw blurRad="50800" dist="38100" dir="2700000" algn="tl" rotWithShape="0">
                    <a:prstClr val="black">
                      <a:alpha val="40000"/>
                    </a:prstClr>
                  </a:outerShdw>
                </a:effectLst>
              </a:rPr>
              <a:t>to </a:t>
            </a:r>
            <a:r>
              <a:rPr lang="en-US" sz="2800" dirty="0" smtClean="0">
                <a:effectLst>
                  <a:outerShdw blurRad="50800" dist="38100" dir="2700000" algn="tl" rotWithShape="0">
                    <a:prstClr val="black">
                      <a:alpha val="40000"/>
                    </a:prstClr>
                  </a:outerShdw>
                </a:effectLst>
              </a:rPr>
              <a:t>ask before you begin growing seed</a:t>
            </a:r>
          </a:p>
          <a:p>
            <a:pPr eaLnBrk="1" fontAlgn="auto" hangingPunct="1">
              <a:spcAft>
                <a:spcPts val="0"/>
              </a:spcAft>
              <a:defRPr/>
            </a:pPr>
            <a:endParaRPr lang="en-US" dirty="0" smtClean="0"/>
          </a:p>
          <a:p>
            <a:pPr eaLnBrk="1" fontAlgn="auto" hangingPunct="1">
              <a:spcAft>
                <a:spcPts val="0"/>
              </a:spcAft>
              <a:defRPr/>
            </a:pPr>
            <a:endParaRPr lang="en-US" dirty="0"/>
          </a:p>
          <a:p>
            <a:pPr marL="342900" indent="-342900" eaLnBrk="1" fontAlgn="auto" hangingPunct="1">
              <a:spcAft>
                <a:spcPts val="0"/>
              </a:spcAft>
              <a:buFontTx/>
              <a:buAutoNum type="arabicPeriod"/>
              <a:defRPr/>
            </a:pPr>
            <a:r>
              <a:rPr lang="en-US" dirty="0"/>
              <a:t>Why am I saving seed?  </a:t>
            </a:r>
          </a:p>
          <a:p>
            <a:pPr marL="342900" indent="-342900" eaLnBrk="1" fontAlgn="auto" hangingPunct="1">
              <a:spcAft>
                <a:spcPts val="0"/>
              </a:spcAft>
              <a:buFontTx/>
              <a:buAutoNum type="arabicPeriod"/>
              <a:defRPr/>
            </a:pPr>
            <a:r>
              <a:rPr lang="en-US" dirty="0" smtClean="0"/>
              <a:t>What seed is best for me? </a:t>
            </a:r>
          </a:p>
          <a:p>
            <a:pPr marL="342900" indent="-342900" eaLnBrk="1" fontAlgn="auto" hangingPunct="1">
              <a:spcAft>
                <a:spcPts val="0"/>
              </a:spcAft>
              <a:buFontTx/>
              <a:buAutoNum type="arabicPeriod"/>
              <a:defRPr/>
            </a:pPr>
            <a:r>
              <a:rPr lang="en-US" dirty="0" smtClean="0"/>
              <a:t>What biological principles are fundamental to seed saving?</a:t>
            </a:r>
            <a:endParaRPr lang="en-US" dirty="0"/>
          </a:p>
          <a:p>
            <a:pPr marL="342900" indent="-342900" eaLnBrk="1" fontAlgn="auto" hangingPunct="1">
              <a:spcAft>
                <a:spcPts val="0"/>
              </a:spcAft>
              <a:buFontTx/>
              <a:buAutoNum type="arabicPeriod"/>
              <a:defRPr/>
            </a:pPr>
            <a:r>
              <a:rPr lang="en-US" dirty="0" smtClean="0"/>
              <a:t>What skills and techniques are needed to save seed?</a:t>
            </a:r>
          </a:p>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endParaRPr lang="en-US" dirty="0" smtClean="0"/>
          </a:p>
          <a:p>
            <a:pPr eaLnBrk="1" fontAlgn="auto" hangingPunct="1">
              <a:spcAft>
                <a:spcPts val="0"/>
              </a:spcAft>
              <a:defRPr/>
            </a:pPr>
            <a:endParaRPr lang="en-US" dirty="0" smtClean="0"/>
          </a:p>
          <a:p>
            <a:pPr marL="342900" indent="-342900" eaLnBrk="1" fontAlgn="auto" hangingPunct="1">
              <a:spcAft>
                <a:spcPts val="0"/>
              </a:spcAft>
              <a:buFontTx/>
              <a:buAutoNum type="arabicPeriod"/>
              <a:defRPr/>
            </a:pPr>
            <a:endParaRPr lang="en-US" dirty="0"/>
          </a:p>
        </p:txBody>
      </p:sp>
      <p:pic>
        <p:nvPicPr>
          <p:cNvPr id="37890" name="Picture 1027" descr="slide5"/>
          <p:cNvPicPr>
            <a:picLocks noGrp="1" noChangeAspect="1" noChangeArrowheads="1"/>
          </p:cNvPicPr>
          <p:nvPr>
            <p:ph sz="quarter" idx="4294967295"/>
          </p:nvPr>
        </p:nvPicPr>
        <p:blipFill>
          <a:blip r:embed="rId3" cstate="print"/>
          <a:srcRect/>
          <a:stretch>
            <a:fillRect/>
          </a:stretch>
        </p:blipFill>
        <p:spPr>
          <a:xfrm>
            <a:off x="381000" y="327025"/>
            <a:ext cx="4640263" cy="5984875"/>
          </a:xfrm>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arsnip seed.JPG"/>
          <p:cNvPicPr>
            <a:picLocks noGrp="1" noChangeAspect="1"/>
          </p:cNvPicPr>
          <p:nvPr>
            <p:ph type="pic" sz="quarter" idx="10"/>
          </p:nvPr>
        </p:nvPicPr>
        <p:blipFill>
          <a:blip r:embed="rId3" cstate="print"/>
          <a:srcRect/>
          <a:stretch>
            <a:fillRect/>
          </a:stretch>
        </p:blipFill>
        <p:spPr>
          <a:xfrm>
            <a:off x="838200" y="295275"/>
            <a:ext cx="7467600" cy="5600700"/>
          </a:xfrm>
        </p:spPr>
      </p:pic>
      <p:sp>
        <p:nvSpPr>
          <p:cNvPr id="130050" name="Text Placeholder 2"/>
          <p:cNvSpPr>
            <a:spLocks noGrp="1"/>
          </p:cNvSpPr>
          <p:nvPr>
            <p:ph type="body" sz="quarter" idx="11"/>
          </p:nvPr>
        </p:nvSpPr>
        <p:spPr/>
        <p:txBody>
          <a:bodyPr/>
          <a:lstStyle/>
          <a:p>
            <a:pPr eaLnBrk="1" hangingPunct="1"/>
            <a:r>
              <a:rPr lang="en-US" smtClean="0">
                <a:ea typeface="ＭＳ Ｐゴシック" pitchFamily="-123" charset="-128"/>
                <a:cs typeface="ＭＳ Ｐゴシック" pitchFamily="-123" charset="-128"/>
              </a:rPr>
              <a:t>Parsnip going to seed in second year</a:t>
            </a:r>
          </a:p>
        </p:txBody>
      </p:sp>
      <p:cxnSp>
        <p:nvCxnSpPr>
          <p:cNvPr id="6" name="Straight Arrow Connector 5"/>
          <p:cNvCxnSpPr/>
          <p:nvPr/>
        </p:nvCxnSpPr>
        <p:spPr>
          <a:xfrm>
            <a:off x="533400" y="1066800"/>
            <a:ext cx="1905000" cy="114300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0" y="228600"/>
            <a:ext cx="1676400" cy="830997"/>
          </a:xfrm>
          <a:prstGeom prst="rect">
            <a:avLst/>
          </a:prstGeom>
          <a:solidFill>
            <a:schemeClr val="accent1">
              <a:lumMod val="50000"/>
            </a:schemeClr>
          </a:solidFill>
        </p:spPr>
        <p:txBody>
          <a:bodyPr wrap="square" rtlCol="0">
            <a:spAutoFit/>
          </a:bodyPr>
          <a:lstStyle/>
          <a:p>
            <a:r>
              <a:rPr lang="en-US" dirty="0" smtClean="0"/>
              <a:t>Parsnip Flowers</a:t>
            </a:r>
            <a:endParaRPr lang="en-US"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257800" y="-533400"/>
            <a:ext cx="3505200" cy="7772400"/>
          </a:xfrm>
        </p:spPr>
        <p:txBody>
          <a:bodyPr/>
          <a:lstStyle/>
          <a:p>
            <a:pPr eaLnBrk="1" fontAlgn="auto" hangingPunct="1">
              <a:spcAft>
                <a:spcPts val="0"/>
              </a:spcAft>
              <a:defRPr/>
            </a:pPr>
            <a:r>
              <a:rPr lang="en-US" sz="3200" dirty="0" smtClean="0">
                <a:solidFill>
                  <a:srgbClr val="FFFFFF"/>
                </a:solidFill>
                <a:effectLst>
                  <a:outerShdw blurRad="50800" dist="38100" dir="2700000" algn="tl" rotWithShape="0">
                    <a:prstClr val="black">
                      <a:alpha val="40000"/>
                    </a:prstClr>
                  </a:outerShdw>
                </a:effectLst>
              </a:rPr>
              <a:t>TIMING OF THE HARVEST</a:t>
            </a:r>
          </a:p>
          <a:p>
            <a:pPr eaLnBrk="1" fontAlgn="auto" hangingPunct="1">
              <a:spcAft>
                <a:spcPts val="0"/>
              </a:spcAft>
              <a:defRPr/>
            </a:pPr>
            <a:endParaRPr lang="en-US" sz="2000" dirty="0" smtClean="0"/>
          </a:p>
          <a:p>
            <a:pPr marL="342900" indent="-342900" eaLnBrk="1" fontAlgn="auto" hangingPunct="1">
              <a:spcAft>
                <a:spcPts val="0"/>
              </a:spcAft>
              <a:buFont typeface="Arial"/>
              <a:buChar char="•"/>
              <a:defRPr/>
            </a:pPr>
            <a:r>
              <a:rPr lang="en-US" sz="2000" dirty="0" smtClean="0"/>
              <a:t>Select a plant that can complete a full life cycle within your growing season.</a:t>
            </a:r>
          </a:p>
          <a:p>
            <a:pPr marL="285750" indent="-285750" eaLnBrk="1" fontAlgn="auto" hangingPunct="1">
              <a:spcAft>
                <a:spcPts val="0"/>
              </a:spcAft>
              <a:buFont typeface="Wingdings" charset="2"/>
              <a:buChar char="§"/>
              <a:defRPr/>
            </a:pPr>
            <a:r>
              <a:rPr lang="en-US" sz="2000" dirty="0" smtClean="0"/>
              <a:t>Plant early enough to allow full maturity.</a:t>
            </a:r>
          </a:p>
          <a:p>
            <a:pPr marL="285750" indent="-285750" eaLnBrk="1" fontAlgn="auto" hangingPunct="1">
              <a:spcAft>
                <a:spcPts val="0"/>
              </a:spcAft>
              <a:buFont typeface="Wingdings" charset="2"/>
              <a:buChar char="§"/>
              <a:defRPr/>
            </a:pPr>
            <a:r>
              <a:rPr lang="en-US" sz="2000" dirty="0" smtClean="0"/>
              <a:t>Allow the plant to mature before harvest.</a:t>
            </a:r>
          </a:p>
          <a:p>
            <a:pPr marL="285750" indent="-285750" eaLnBrk="1" fontAlgn="auto" hangingPunct="1">
              <a:spcAft>
                <a:spcPts val="0"/>
              </a:spcAft>
              <a:buFont typeface="Wingdings" charset="2"/>
              <a:buChar char="§"/>
              <a:defRPr/>
            </a:pPr>
            <a:r>
              <a:rPr lang="en-US" sz="2000" dirty="0" smtClean="0"/>
              <a:t>Harvest at the optimum seed set.</a:t>
            </a:r>
          </a:p>
          <a:p>
            <a:pPr marL="285750" indent="-285750" eaLnBrk="1" fontAlgn="auto" hangingPunct="1">
              <a:spcAft>
                <a:spcPts val="0"/>
              </a:spcAft>
              <a:buFont typeface="Wingdings" charset="2"/>
              <a:buChar char="§"/>
              <a:defRPr/>
            </a:pPr>
            <a:r>
              <a:rPr lang="en-US" sz="2000" dirty="0" smtClean="0"/>
              <a:t>Either harvest full plant and lay in windrows or select mature seed heads and repeat collections as seed continues to mature.</a:t>
            </a:r>
          </a:p>
          <a:p>
            <a:pPr marL="285750" indent="-285750" eaLnBrk="1" fontAlgn="auto" hangingPunct="1">
              <a:spcAft>
                <a:spcPts val="0"/>
              </a:spcAft>
              <a:buFont typeface="Wingdings" charset="2"/>
              <a:buChar char="§"/>
              <a:defRPr/>
            </a:pPr>
            <a:endParaRPr lang="en-US" sz="2000" dirty="0"/>
          </a:p>
          <a:p>
            <a:pPr eaLnBrk="1" fontAlgn="auto" hangingPunct="1">
              <a:spcAft>
                <a:spcPts val="0"/>
              </a:spcAft>
              <a:defRPr/>
            </a:pPr>
            <a:endParaRPr lang="en-US" sz="2000" dirty="0" smtClean="0"/>
          </a:p>
        </p:txBody>
      </p:sp>
      <p:pic>
        <p:nvPicPr>
          <p:cNvPr id="132099" name="Picture 3" descr="51"/>
          <p:cNvPicPr>
            <a:picLocks noGrp="1" noChangeAspect="1" noChangeArrowheads="1"/>
          </p:cNvPicPr>
          <p:nvPr>
            <p:ph sz="quarter" idx="4294967295"/>
          </p:nvPr>
        </p:nvPicPr>
        <p:blipFill>
          <a:blip r:embed="rId3" cstate="print"/>
          <a:srcRect/>
          <a:stretch>
            <a:fillRect/>
          </a:stretch>
        </p:blipFill>
        <p:spPr>
          <a:xfrm>
            <a:off x="388938" y="271463"/>
            <a:ext cx="4640262" cy="6094412"/>
          </a:xfrm>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257800" y="685800"/>
            <a:ext cx="3505200" cy="5715000"/>
          </a:xfrm>
        </p:spPr>
        <p:txBody>
          <a:bodyPr/>
          <a:lstStyle/>
          <a:p>
            <a:pPr eaLnBrk="1" fontAlgn="auto" hangingPunct="1">
              <a:spcAft>
                <a:spcPts val="0"/>
              </a:spcAft>
              <a:defRPr/>
            </a:pPr>
            <a:r>
              <a:rPr lang="en-US" sz="3200" dirty="0" smtClean="0">
                <a:solidFill>
                  <a:srgbClr val="FFFFFF"/>
                </a:solidFill>
                <a:effectLst>
                  <a:outerShdw blurRad="50800" dist="38100" dir="2700000" algn="tl" rotWithShape="0">
                    <a:prstClr val="black">
                      <a:alpha val="40000"/>
                    </a:prstClr>
                  </a:outerShdw>
                </a:effectLst>
              </a:rPr>
              <a:t>TIMING OF THE HARVEST</a:t>
            </a:r>
          </a:p>
          <a:p>
            <a:pPr eaLnBrk="1" fontAlgn="auto" hangingPunct="1">
              <a:spcAft>
                <a:spcPts val="0"/>
              </a:spcAft>
              <a:defRPr/>
            </a:pPr>
            <a:endParaRPr lang="en-US" sz="2000" dirty="0" smtClean="0"/>
          </a:p>
          <a:p>
            <a:pPr eaLnBrk="1" fontAlgn="auto" hangingPunct="1">
              <a:spcAft>
                <a:spcPts val="0"/>
              </a:spcAft>
              <a:defRPr/>
            </a:pPr>
            <a:endParaRPr lang="en-US" sz="2000" dirty="0" smtClean="0"/>
          </a:p>
          <a:p>
            <a:pPr marL="342900" indent="-342900" eaLnBrk="1" fontAlgn="auto" hangingPunct="1">
              <a:spcBef>
                <a:spcPts val="0"/>
              </a:spcBef>
              <a:spcAft>
                <a:spcPts val="0"/>
              </a:spcAft>
              <a:buFont typeface="Wingdings" charset="2"/>
              <a:buChar char="§"/>
              <a:defRPr/>
            </a:pPr>
            <a:r>
              <a:rPr lang="en-US" sz="2000" dirty="0"/>
              <a:t>Timing of the harvest varies for each crop</a:t>
            </a:r>
            <a:r>
              <a:rPr lang="en-US" sz="2000" dirty="0" smtClean="0"/>
              <a:t>.</a:t>
            </a:r>
          </a:p>
          <a:p>
            <a:pPr marL="342900" indent="-342900" eaLnBrk="1" fontAlgn="auto" hangingPunct="1">
              <a:spcBef>
                <a:spcPts val="0"/>
              </a:spcBef>
              <a:spcAft>
                <a:spcPts val="0"/>
              </a:spcAft>
              <a:buFont typeface="Wingdings" charset="2"/>
              <a:buChar char="§"/>
              <a:defRPr/>
            </a:pPr>
            <a:endParaRPr lang="en-US" sz="2000" dirty="0"/>
          </a:p>
          <a:p>
            <a:pPr marL="342900" indent="-342900" eaLnBrk="1" fontAlgn="auto" hangingPunct="1">
              <a:spcBef>
                <a:spcPts val="0"/>
              </a:spcBef>
              <a:spcAft>
                <a:spcPts val="0"/>
              </a:spcAft>
              <a:buFont typeface="Wingdings" charset="2"/>
              <a:buChar char="§"/>
              <a:defRPr/>
            </a:pPr>
            <a:r>
              <a:rPr lang="en-US" sz="2000" dirty="0" smtClean="0"/>
              <a:t> </a:t>
            </a:r>
            <a:r>
              <a:rPr lang="en-US" sz="2000" dirty="0"/>
              <a:t>For example, </a:t>
            </a:r>
            <a:r>
              <a:rPr lang="en-US" sz="2000" dirty="0" smtClean="0"/>
              <a:t> the seed quality and percent germination of many </a:t>
            </a:r>
            <a:r>
              <a:rPr lang="en-US" sz="2000" dirty="0"/>
              <a:t>types of winter squash</a:t>
            </a:r>
            <a:r>
              <a:rPr lang="en-US" sz="2000" dirty="0" smtClean="0"/>
              <a:t> will </a:t>
            </a:r>
            <a:r>
              <a:rPr lang="en-US" sz="2000" dirty="0"/>
              <a:t>increase if the seed is left in the fruit for two to three months.</a:t>
            </a:r>
          </a:p>
          <a:p>
            <a:pPr eaLnBrk="1" fontAlgn="auto" hangingPunct="1">
              <a:spcAft>
                <a:spcPts val="0"/>
              </a:spcAft>
              <a:defRPr/>
            </a:pPr>
            <a:endParaRPr lang="en-US" sz="2000" dirty="0" smtClean="0"/>
          </a:p>
          <a:p>
            <a:pPr eaLnBrk="1" fontAlgn="auto" hangingPunct="1">
              <a:spcAft>
                <a:spcPts val="0"/>
              </a:spcAft>
              <a:defRPr/>
            </a:pPr>
            <a:endParaRPr lang="en-US" dirty="0"/>
          </a:p>
        </p:txBody>
      </p:sp>
      <p:pic>
        <p:nvPicPr>
          <p:cNvPr id="134147" name="Picture 3" descr="52"/>
          <p:cNvPicPr>
            <a:picLocks noGrp="1" noChangeAspect="1" noChangeArrowheads="1"/>
          </p:cNvPicPr>
          <p:nvPr>
            <p:ph sz="quarter" idx="4294967295"/>
          </p:nvPr>
        </p:nvPicPr>
        <p:blipFill>
          <a:blip r:embed="rId3" cstate="print"/>
          <a:srcRect/>
          <a:stretch>
            <a:fillRect/>
          </a:stretch>
        </p:blipFill>
        <p:spPr>
          <a:xfrm>
            <a:off x="419100" y="271463"/>
            <a:ext cx="4640263" cy="6094412"/>
          </a:xfrm>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257800" y="685800"/>
            <a:ext cx="3505200" cy="5715000"/>
          </a:xfrm>
        </p:spPr>
        <p:txBody>
          <a:bodyPr/>
          <a:lstStyle/>
          <a:p>
            <a:pPr eaLnBrk="1" fontAlgn="auto" hangingPunct="1">
              <a:spcAft>
                <a:spcPts val="0"/>
              </a:spcAft>
              <a:buClr>
                <a:schemeClr val="tx1"/>
              </a:buClr>
              <a:defRPr/>
            </a:pPr>
            <a:r>
              <a:rPr lang="en-GB" sz="2400" dirty="0" smtClean="0">
                <a:effectLst>
                  <a:outerShdw blurRad="50800" dist="38100" dir="2700000" algn="tl" rotWithShape="0">
                    <a:prstClr val="black">
                      <a:alpha val="40000"/>
                    </a:prstClr>
                  </a:outerShdw>
                </a:effectLst>
              </a:rPr>
              <a:t>HARVEST/DRY</a:t>
            </a:r>
            <a:r>
              <a:rPr lang="en-GB" sz="2400" dirty="0" smtClean="0">
                <a:solidFill>
                  <a:schemeClr val="accent6"/>
                </a:solidFill>
                <a:effectLst>
                  <a:outerShdw blurRad="50800" dist="38100" dir="2700000" algn="tl" rotWithShape="0">
                    <a:prstClr val="black">
                      <a:alpha val="40000"/>
                    </a:prstClr>
                  </a:outerShdw>
                </a:effectLst>
              </a:rPr>
              <a:t> </a:t>
            </a:r>
          </a:p>
          <a:p>
            <a:pPr eaLnBrk="1" fontAlgn="auto" hangingPunct="1">
              <a:spcAft>
                <a:spcPts val="0"/>
              </a:spcAft>
              <a:buClr>
                <a:schemeClr val="tx1"/>
              </a:buClr>
              <a:defRPr/>
            </a:pPr>
            <a:r>
              <a:rPr lang="en-GB" sz="2400" dirty="0" smtClean="0">
                <a:solidFill>
                  <a:schemeClr val="accent6"/>
                </a:solidFill>
                <a:effectLst>
                  <a:outerShdw blurRad="50800" dist="38100" dir="2700000" algn="tl" rotWithShape="0">
                    <a:prstClr val="black">
                      <a:alpha val="40000"/>
                    </a:prstClr>
                  </a:outerShdw>
                </a:effectLst>
              </a:rPr>
              <a:t>DRY SEEDED </a:t>
            </a:r>
          </a:p>
          <a:p>
            <a:pPr eaLnBrk="1" fontAlgn="auto" hangingPunct="1">
              <a:spcAft>
                <a:spcPts val="0"/>
              </a:spcAft>
              <a:buClr>
                <a:schemeClr val="tx1"/>
              </a:buClr>
              <a:defRPr/>
            </a:pPr>
            <a:endParaRPr lang="en-GB" sz="2400" dirty="0">
              <a:solidFill>
                <a:schemeClr val="accent6"/>
              </a:solidFill>
              <a:effectLst>
                <a:outerShdw blurRad="50800" dist="38100" dir="2700000" algn="tl" rotWithShape="0">
                  <a:prstClr val="black">
                    <a:alpha val="40000"/>
                  </a:prstClr>
                </a:outerShdw>
              </a:effectLst>
            </a:endParaRPr>
          </a:p>
          <a:p>
            <a:pPr marL="342900" indent="-342900" eaLnBrk="1" fontAlgn="auto" hangingPunct="1">
              <a:spcAft>
                <a:spcPts val="0"/>
              </a:spcAft>
              <a:buClr>
                <a:schemeClr val="tx1"/>
              </a:buClr>
              <a:buFont typeface="Arial"/>
              <a:buChar char="•"/>
              <a:defRPr/>
            </a:pPr>
            <a:r>
              <a:rPr lang="en-US" sz="2000" dirty="0" smtClean="0"/>
              <a:t>Allow </a:t>
            </a:r>
            <a:r>
              <a:rPr lang="en-US" sz="2000" dirty="0"/>
              <a:t>plant to flower and set </a:t>
            </a:r>
            <a:r>
              <a:rPr lang="en-US" sz="2000" dirty="0" smtClean="0"/>
              <a:t>seed.</a:t>
            </a:r>
          </a:p>
          <a:p>
            <a:pPr marL="342900" indent="-342900" eaLnBrk="1" fontAlgn="auto" hangingPunct="1">
              <a:spcAft>
                <a:spcPts val="0"/>
              </a:spcAft>
              <a:buFont typeface="Arial"/>
              <a:buChar char="•"/>
              <a:defRPr/>
            </a:pPr>
            <a:r>
              <a:rPr lang="en-US" sz="2000" dirty="0"/>
              <a:t>Allow seed heads or pods to dry on the plant</a:t>
            </a:r>
            <a:r>
              <a:rPr lang="en-US" sz="2000" dirty="0" smtClean="0"/>
              <a:t>.</a:t>
            </a:r>
            <a:endParaRPr lang="en-GB" sz="2000" dirty="0" smtClean="0">
              <a:ea typeface="ＭＳ Ｐゴシック" charset="0"/>
              <a:cs typeface="ＭＳ Ｐゴシック" charset="0"/>
            </a:endParaRPr>
          </a:p>
          <a:p>
            <a:pPr marL="342900" indent="-342900" eaLnBrk="1" fontAlgn="auto" hangingPunct="1">
              <a:spcAft>
                <a:spcPts val="0"/>
              </a:spcAft>
              <a:buClr>
                <a:schemeClr val="tx1"/>
              </a:buClr>
              <a:buFont typeface="Arial"/>
              <a:buChar char="•"/>
              <a:defRPr/>
            </a:pPr>
            <a:r>
              <a:rPr lang="en-GB" sz="2000" dirty="0" smtClean="0">
                <a:ea typeface="ＭＳ Ｐゴシック" charset="0"/>
                <a:cs typeface="ＭＳ Ｐゴシック" charset="0"/>
              </a:rPr>
              <a:t>Pull or cut plants .</a:t>
            </a:r>
          </a:p>
          <a:p>
            <a:pPr marL="342900" indent="-342900" eaLnBrk="1" fontAlgn="auto" hangingPunct="1">
              <a:spcAft>
                <a:spcPts val="0"/>
              </a:spcAft>
              <a:buClr>
                <a:schemeClr val="tx1"/>
              </a:buClr>
              <a:buFont typeface="Arial"/>
              <a:buChar char="•"/>
              <a:defRPr/>
            </a:pPr>
            <a:r>
              <a:rPr lang="en-GB" sz="2000" dirty="0" smtClean="0">
                <a:ea typeface="ＭＳ Ｐゴシック" charset="0"/>
                <a:cs typeface="ＭＳ Ｐゴシック" charset="0"/>
              </a:rPr>
              <a:t>Dry plants.</a:t>
            </a:r>
          </a:p>
          <a:p>
            <a:pPr marL="342900" indent="-342900" eaLnBrk="1" fontAlgn="auto" hangingPunct="1">
              <a:spcAft>
                <a:spcPts val="0"/>
              </a:spcAft>
              <a:buClr>
                <a:schemeClr val="tx1"/>
              </a:buClr>
              <a:buFont typeface="Arial"/>
              <a:buChar char="•"/>
              <a:defRPr/>
            </a:pPr>
            <a:endParaRPr lang="en-GB" sz="2000" dirty="0" smtClean="0">
              <a:ea typeface="ＭＳ Ｐゴシック" charset="0"/>
              <a:cs typeface="ＭＳ Ｐゴシック" charset="0"/>
            </a:endParaRPr>
          </a:p>
          <a:p>
            <a:pPr marL="342900" indent="-342900" eaLnBrk="1" fontAlgn="auto" hangingPunct="1">
              <a:spcAft>
                <a:spcPts val="0"/>
              </a:spcAft>
              <a:buClr>
                <a:schemeClr val="tx1"/>
              </a:buClr>
              <a:buFont typeface="Arial"/>
              <a:buChar char="•"/>
              <a:defRPr/>
            </a:pPr>
            <a:endParaRPr lang="en-GB" sz="2000" dirty="0">
              <a:ea typeface="ＭＳ Ｐゴシック" charset="0"/>
              <a:cs typeface="ＭＳ Ｐゴシック" charset="0"/>
            </a:endParaRPr>
          </a:p>
          <a:p>
            <a:pPr marL="342900" indent="-342900" eaLnBrk="1" fontAlgn="auto" hangingPunct="1">
              <a:spcAft>
                <a:spcPts val="0"/>
              </a:spcAft>
              <a:buClr>
                <a:schemeClr val="tx1"/>
              </a:buClr>
              <a:buFont typeface="Arial"/>
              <a:buChar char="•"/>
              <a:defRPr/>
            </a:pPr>
            <a:endParaRPr lang="en-GB" sz="2000" dirty="0" smtClean="0">
              <a:ea typeface="ＭＳ Ｐゴシック" charset="0"/>
              <a:cs typeface="ＭＳ Ｐゴシック" charset="0"/>
            </a:endParaRPr>
          </a:p>
          <a:p>
            <a:pPr marL="342900" indent="-342900" eaLnBrk="1" fontAlgn="auto" hangingPunct="1">
              <a:spcAft>
                <a:spcPts val="0"/>
              </a:spcAft>
              <a:buClr>
                <a:schemeClr val="tx1"/>
              </a:buClr>
              <a:buFont typeface="Arial"/>
              <a:buChar char="•"/>
              <a:defRPr/>
            </a:pPr>
            <a:endParaRPr lang="en-GB" sz="2000" dirty="0">
              <a:ea typeface="ＭＳ Ｐゴシック" charset="0"/>
              <a:cs typeface="ＭＳ Ｐゴシック" charset="0"/>
            </a:endParaRPr>
          </a:p>
          <a:p>
            <a:pPr marL="342900" indent="-342900" eaLnBrk="1" fontAlgn="auto" hangingPunct="1">
              <a:spcAft>
                <a:spcPts val="0"/>
              </a:spcAft>
              <a:buClr>
                <a:schemeClr val="tx1"/>
              </a:buClr>
              <a:buFont typeface="Arial"/>
              <a:buChar char="•"/>
              <a:defRPr/>
            </a:pPr>
            <a:endParaRPr lang="en-GB" sz="2000" dirty="0" smtClean="0">
              <a:ea typeface="ＭＳ Ｐゴシック" charset="0"/>
              <a:cs typeface="ＭＳ Ｐゴシック" charset="0"/>
            </a:endParaRPr>
          </a:p>
          <a:p>
            <a:pPr marL="342900" indent="-342900" eaLnBrk="1" fontAlgn="auto" hangingPunct="1">
              <a:spcAft>
                <a:spcPts val="0"/>
              </a:spcAft>
              <a:buClr>
                <a:schemeClr val="tx1"/>
              </a:buClr>
              <a:buFont typeface="Arial"/>
              <a:buChar char="•"/>
              <a:defRPr/>
            </a:pPr>
            <a:endParaRPr lang="en-GB" sz="2000" dirty="0" smtClean="0">
              <a:ea typeface="ＭＳ Ｐゴシック" charset="0"/>
              <a:cs typeface="ＭＳ Ｐゴシック" charset="0"/>
            </a:endParaRPr>
          </a:p>
        </p:txBody>
      </p:sp>
      <p:pic>
        <p:nvPicPr>
          <p:cNvPr id="136195" name="Picture 3" descr="53"/>
          <p:cNvPicPr>
            <a:picLocks noChangeAspect="1" noChangeArrowheads="1"/>
          </p:cNvPicPr>
          <p:nvPr/>
        </p:nvPicPr>
        <p:blipFill>
          <a:blip r:embed="rId3" cstate="print"/>
          <a:srcRect/>
          <a:stretch>
            <a:fillRect/>
          </a:stretch>
        </p:blipFill>
        <p:spPr bwMode="auto">
          <a:xfrm>
            <a:off x="457200" y="609600"/>
            <a:ext cx="4635500" cy="5486400"/>
          </a:xfrm>
          <a:prstGeom prst="rect">
            <a:avLst/>
          </a:prstGeom>
          <a:noFill/>
        </p:spPr>
      </p:pic>
      <p:sp>
        <p:nvSpPr>
          <p:cNvPr id="4" name="TextBox 3"/>
          <p:cNvSpPr txBox="1"/>
          <p:nvPr/>
        </p:nvSpPr>
        <p:spPr>
          <a:xfrm>
            <a:off x="381000" y="6248400"/>
            <a:ext cx="6629400" cy="461665"/>
          </a:xfrm>
          <a:prstGeom prst="rect">
            <a:avLst/>
          </a:prstGeom>
          <a:noFill/>
        </p:spPr>
        <p:txBody>
          <a:bodyPr wrap="square" rtlCol="0">
            <a:spAutoFit/>
          </a:bodyPr>
          <a:lstStyle/>
          <a:p>
            <a:r>
              <a:rPr lang="en-US" dirty="0" smtClean="0">
                <a:latin typeface="+mj-lt"/>
              </a:rPr>
              <a:t>Harvesting radish seed crop into windrows</a:t>
            </a:r>
            <a:endParaRPr lang="en-US" dirty="0">
              <a:latin typeface="+mj-lt"/>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54"/>
          <p:cNvPicPr>
            <a:picLocks noGrp="1" noChangeAspect="1" noChangeArrowheads="1"/>
          </p:cNvPicPr>
          <p:nvPr>
            <p:ph sz="quarter" idx="4294967295"/>
          </p:nvPr>
        </p:nvPicPr>
        <p:blipFill>
          <a:blip r:embed="rId3" cstate="print"/>
          <a:srcRect/>
          <a:stretch>
            <a:fillRect/>
          </a:stretch>
        </p:blipFill>
        <p:spPr>
          <a:xfrm>
            <a:off x="796925" y="495300"/>
            <a:ext cx="7397750" cy="5600700"/>
          </a:xfrm>
        </p:spPr>
      </p:pic>
      <p:sp>
        <p:nvSpPr>
          <p:cNvPr id="3" name="TextBox 2"/>
          <p:cNvSpPr txBox="1"/>
          <p:nvPr/>
        </p:nvSpPr>
        <p:spPr>
          <a:xfrm>
            <a:off x="0" y="6027003"/>
            <a:ext cx="9144000" cy="461665"/>
          </a:xfrm>
          <a:prstGeom prst="rect">
            <a:avLst/>
          </a:prstGeom>
          <a:noFill/>
        </p:spPr>
        <p:txBody>
          <a:bodyPr wrap="square" rtlCol="0">
            <a:spAutoFit/>
          </a:bodyPr>
          <a:lstStyle/>
          <a:p>
            <a:r>
              <a:rPr lang="en-US" dirty="0" smtClean="0">
                <a:latin typeface="+mj-lt"/>
              </a:rPr>
              <a:t>Endive seed crop laid in a windrow to dry on </a:t>
            </a:r>
            <a:r>
              <a:rPr lang="en-US" dirty="0" err="1" smtClean="0">
                <a:latin typeface="+mj-lt"/>
              </a:rPr>
              <a:t>geotextile</a:t>
            </a:r>
            <a:r>
              <a:rPr lang="en-US" dirty="0" smtClean="0">
                <a:latin typeface="+mj-lt"/>
              </a:rPr>
              <a:t> cloth</a:t>
            </a:r>
            <a:endParaRPr lang="en-US" dirty="0">
              <a:latin typeface="+mj-lt"/>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55"/>
          <p:cNvPicPr>
            <a:picLocks noGrp="1" noChangeAspect="1" noChangeArrowheads="1"/>
          </p:cNvPicPr>
          <p:nvPr>
            <p:ph sz="quarter" idx="4294967295"/>
          </p:nvPr>
        </p:nvPicPr>
        <p:blipFill>
          <a:blip r:embed="rId3" cstate="print"/>
          <a:srcRect/>
          <a:stretch>
            <a:fillRect/>
          </a:stretch>
        </p:blipFill>
        <p:spPr>
          <a:xfrm>
            <a:off x="796925" y="495300"/>
            <a:ext cx="7397750" cy="5600700"/>
          </a:xfrm>
        </p:spPr>
      </p:pic>
      <p:sp>
        <p:nvSpPr>
          <p:cNvPr id="3" name="TextBox 2"/>
          <p:cNvSpPr txBox="1"/>
          <p:nvPr/>
        </p:nvSpPr>
        <p:spPr>
          <a:xfrm>
            <a:off x="609600" y="6248400"/>
            <a:ext cx="8153400" cy="461665"/>
          </a:xfrm>
          <a:prstGeom prst="rect">
            <a:avLst/>
          </a:prstGeom>
          <a:noFill/>
        </p:spPr>
        <p:txBody>
          <a:bodyPr wrap="square" rtlCol="0">
            <a:spAutoFit/>
          </a:bodyPr>
          <a:lstStyle/>
          <a:p>
            <a:r>
              <a:rPr lang="en-US" dirty="0" smtClean="0"/>
              <a:t>Drying beet seed in a greenhouse on tables</a:t>
            </a:r>
            <a:endParaRPr lang="en-US" dirty="0"/>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eaLnBrk="1" fontAlgn="auto" hangingPunct="1">
              <a:spcAft>
                <a:spcPts val="0"/>
              </a:spcAft>
              <a:buClr>
                <a:schemeClr val="tx1"/>
              </a:buClr>
              <a:defRPr/>
            </a:pPr>
            <a:r>
              <a:rPr lang="en-GB" sz="2400" dirty="0" smtClean="0">
                <a:effectLst>
                  <a:outerShdw blurRad="50800" dist="38100" dir="2700000" algn="tl" rotWithShape="0">
                    <a:prstClr val="black">
                      <a:alpha val="40000"/>
                    </a:prstClr>
                  </a:outerShdw>
                </a:effectLst>
              </a:rPr>
              <a:t>HARVEST/DRYING</a:t>
            </a:r>
            <a:r>
              <a:rPr lang="en-GB" sz="2400" dirty="0" smtClean="0">
                <a:solidFill>
                  <a:schemeClr val="accent6"/>
                </a:solidFill>
                <a:effectLst>
                  <a:outerShdw blurRad="50800" dist="38100" dir="2700000" algn="tl" rotWithShape="0">
                    <a:prstClr val="black">
                      <a:alpha val="40000"/>
                    </a:prstClr>
                  </a:outerShdw>
                </a:effectLst>
              </a:rPr>
              <a:t> </a:t>
            </a:r>
            <a:endParaRPr lang="en-GB" sz="2400" dirty="0">
              <a:solidFill>
                <a:schemeClr val="accent6"/>
              </a:solidFill>
              <a:effectLst>
                <a:outerShdw blurRad="50800" dist="38100" dir="2700000" algn="tl" rotWithShape="0">
                  <a:prstClr val="black">
                    <a:alpha val="40000"/>
                  </a:prstClr>
                </a:outerShdw>
              </a:effectLst>
            </a:endParaRPr>
          </a:p>
          <a:p>
            <a:pPr eaLnBrk="1" fontAlgn="auto" hangingPunct="1">
              <a:spcAft>
                <a:spcPts val="0"/>
              </a:spcAft>
              <a:buClr>
                <a:schemeClr val="tx1"/>
              </a:buClr>
              <a:defRPr/>
            </a:pPr>
            <a:r>
              <a:rPr lang="en-GB" sz="2400" dirty="0" smtClean="0">
                <a:solidFill>
                  <a:schemeClr val="accent6"/>
                </a:solidFill>
                <a:effectLst>
                  <a:outerShdw blurRad="50800" dist="38100" dir="2700000" algn="tl" rotWithShape="0">
                    <a:prstClr val="black">
                      <a:alpha val="40000"/>
                    </a:prstClr>
                  </a:outerShdw>
                </a:effectLst>
              </a:rPr>
              <a:t>WET SEEDED CROPS </a:t>
            </a:r>
            <a:endParaRPr lang="en-GB" sz="2400" dirty="0">
              <a:solidFill>
                <a:schemeClr val="accent6"/>
              </a:solidFill>
              <a:effectLst>
                <a:outerShdw blurRad="50800" dist="38100" dir="2700000" algn="tl" rotWithShape="0">
                  <a:prstClr val="black">
                    <a:alpha val="40000"/>
                  </a:prstClr>
                </a:outerShdw>
              </a:effectLst>
            </a:endParaRPr>
          </a:p>
          <a:p>
            <a:pPr eaLnBrk="1" fontAlgn="auto" hangingPunct="1">
              <a:spcAft>
                <a:spcPts val="0"/>
              </a:spcAft>
              <a:buClr>
                <a:schemeClr val="tx1"/>
              </a:buClr>
              <a:defRPr/>
            </a:pPr>
            <a:endParaRPr lang="en-US" sz="2400" dirty="0" smtClean="0"/>
          </a:p>
          <a:p>
            <a:pPr marL="457200" indent="-457200" eaLnBrk="1" fontAlgn="auto" hangingPunct="1">
              <a:spcAft>
                <a:spcPts val="0"/>
              </a:spcAft>
              <a:buFont typeface="Arial"/>
              <a:buChar char="•"/>
              <a:defRPr/>
            </a:pPr>
            <a:r>
              <a:rPr lang="en-US" sz="2000" dirty="0"/>
              <a:t>Gauge the ripeness of the fruit you are harvesting by color,</a:t>
            </a:r>
            <a:r>
              <a:rPr lang="en-US" sz="2000" dirty="0" smtClean="0"/>
              <a:t> texture, and size.</a:t>
            </a:r>
          </a:p>
          <a:p>
            <a:pPr marL="457200" indent="-457200" eaLnBrk="1" fontAlgn="auto" hangingPunct="1">
              <a:spcAft>
                <a:spcPts val="0"/>
              </a:spcAft>
              <a:buFont typeface="Arial"/>
              <a:buChar char="•"/>
              <a:defRPr/>
            </a:pPr>
            <a:r>
              <a:rPr lang="en-US" sz="2000" dirty="0" smtClean="0"/>
              <a:t>Harvest at the optimum ripeness for maximum viability of your crop.</a:t>
            </a:r>
          </a:p>
          <a:p>
            <a:pPr eaLnBrk="1" fontAlgn="auto" hangingPunct="1">
              <a:spcAft>
                <a:spcPts val="0"/>
              </a:spcAft>
              <a:defRPr/>
            </a:pPr>
            <a:endParaRPr lang="en-US" sz="2000" dirty="0" smtClean="0"/>
          </a:p>
          <a:p>
            <a:pPr eaLnBrk="1" fontAlgn="auto" hangingPunct="1">
              <a:spcAft>
                <a:spcPts val="0"/>
              </a:spcAft>
              <a:defRPr/>
            </a:pPr>
            <a:endParaRPr lang="en-US" sz="2400" dirty="0" smtClean="0"/>
          </a:p>
          <a:p>
            <a:pPr eaLnBrk="1" fontAlgn="auto" hangingPunct="1">
              <a:spcAft>
                <a:spcPts val="0"/>
              </a:spcAft>
              <a:defRPr/>
            </a:pPr>
            <a:endParaRPr lang="en-US" sz="2400" dirty="0"/>
          </a:p>
          <a:p>
            <a:pPr eaLnBrk="1" fontAlgn="auto" hangingPunct="1">
              <a:spcAft>
                <a:spcPts val="0"/>
              </a:spcAft>
              <a:defRPr/>
            </a:pPr>
            <a:endParaRPr lang="en-US" sz="2400" dirty="0"/>
          </a:p>
        </p:txBody>
      </p:sp>
      <p:pic>
        <p:nvPicPr>
          <p:cNvPr id="142339" name="Picture 3" descr="56"/>
          <p:cNvPicPr>
            <a:picLocks noGrp="1" noChangeAspect="1" noChangeArrowheads="1"/>
          </p:cNvPicPr>
          <p:nvPr>
            <p:ph sz="quarter" idx="4294967295"/>
          </p:nvPr>
        </p:nvPicPr>
        <p:blipFill>
          <a:blip r:embed="rId3" cstate="print"/>
          <a:srcRect/>
          <a:stretch>
            <a:fillRect/>
          </a:stretch>
        </p:blipFill>
        <p:spPr>
          <a:xfrm>
            <a:off x="403225" y="512763"/>
            <a:ext cx="4397375" cy="5775325"/>
          </a:xfrm>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Placeholder 2"/>
          <p:cNvSpPr>
            <a:spLocks noGrp="1"/>
          </p:cNvSpPr>
          <p:nvPr>
            <p:ph type="body" sz="quarter" idx="11"/>
          </p:nvPr>
        </p:nvSpPr>
        <p:spPr>
          <a:xfrm>
            <a:off x="1371600" y="6019800"/>
            <a:ext cx="7467600" cy="381000"/>
          </a:xfrm>
        </p:spPr>
        <p:txBody>
          <a:bodyPr/>
          <a:lstStyle/>
          <a:p>
            <a:pPr eaLnBrk="1" hangingPunct="1"/>
            <a:r>
              <a:rPr lang="en-US" smtClean="0">
                <a:ea typeface="ＭＳ Ｐゴシック" pitchFamily="-123" charset="-128"/>
                <a:cs typeface="ＭＳ Ｐゴシック" pitchFamily="-123" charset="-128"/>
              </a:rPr>
              <a:t>Harvest the fruit when it is ripe.  Clean seed from pulp.</a:t>
            </a:r>
          </a:p>
        </p:txBody>
      </p:sp>
      <p:pic>
        <p:nvPicPr>
          <p:cNvPr id="144386" name="Picture 4"/>
          <p:cNvPicPr>
            <a:picLocks noChangeAspect="1" noChangeArrowheads="1"/>
          </p:cNvPicPr>
          <p:nvPr/>
        </p:nvPicPr>
        <p:blipFill>
          <a:blip r:embed="rId3" cstate="print"/>
          <a:srcRect/>
          <a:stretch>
            <a:fillRect/>
          </a:stretch>
        </p:blipFill>
        <p:spPr bwMode="auto">
          <a:xfrm>
            <a:off x="2819400" y="1981200"/>
            <a:ext cx="1828800" cy="2743200"/>
          </a:xfrm>
          <a:prstGeom prst="rect">
            <a:avLst/>
          </a:prstGeom>
          <a:noFill/>
          <a:ln w="9525">
            <a:noFill/>
            <a:miter lim="800000"/>
            <a:headEnd/>
            <a:tailEnd/>
          </a:ln>
        </p:spPr>
      </p:pic>
      <p:pic>
        <p:nvPicPr>
          <p:cNvPr id="144388" name="Picture 4" descr="57"/>
          <p:cNvPicPr>
            <a:picLocks noGrp="1" noChangeAspect="1" noChangeArrowheads="1"/>
          </p:cNvPicPr>
          <p:nvPr>
            <p:ph sz="quarter" idx="4294967295"/>
          </p:nvPr>
        </p:nvPicPr>
        <p:blipFill>
          <a:blip r:embed="rId4" cstate="print"/>
          <a:srcRect/>
          <a:stretch>
            <a:fillRect/>
          </a:stretch>
        </p:blipFill>
        <p:spPr>
          <a:xfrm>
            <a:off x="1485900" y="1143000"/>
            <a:ext cx="6248400" cy="4743450"/>
          </a:xfrm>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Placeholder 2"/>
          <p:cNvSpPr>
            <a:spLocks noGrp="1"/>
          </p:cNvSpPr>
          <p:nvPr>
            <p:ph type="body" sz="quarter" idx="11"/>
          </p:nvPr>
        </p:nvSpPr>
        <p:spPr/>
        <p:txBody>
          <a:bodyPr/>
          <a:lstStyle/>
          <a:p>
            <a:pPr eaLnBrk="1" hangingPunct="1"/>
            <a:r>
              <a:rPr lang="en-US" smtClean="0">
                <a:ea typeface="ＭＳ Ｐゴシック" pitchFamily="-123" charset="-128"/>
                <a:cs typeface="ＭＳ Ｐゴシック" pitchFamily="-123" charset="-128"/>
              </a:rPr>
              <a:t>Allow to set 2-3 days in warm location until fermentation begins.</a:t>
            </a:r>
          </a:p>
          <a:p>
            <a:pPr eaLnBrk="1" hangingPunct="1"/>
            <a:endParaRPr lang="en-US" smtClean="0">
              <a:ea typeface="ＭＳ Ｐゴシック" pitchFamily="-123" charset="-128"/>
              <a:cs typeface="ＭＳ Ｐゴシック" pitchFamily="-123" charset="-128"/>
            </a:endParaRPr>
          </a:p>
        </p:txBody>
      </p:sp>
      <p:pic>
        <p:nvPicPr>
          <p:cNvPr id="146436" name="Picture 4" descr="58"/>
          <p:cNvPicPr>
            <a:picLocks noGrp="1" noChangeAspect="1" noChangeArrowheads="1"/>
          </p:cNvPicPr>
          <p:nvPr>
            <p:ph sz="quarter" idx="4294967295"/>
          </p:nvPr>
        </p:nvPicPr>
        <p:blipFill>
          <a:blip r:embed="rId3" cstate="print"/>
          <a:srcRect/>
          <a:stretch>
            <a:fillRect/>
          </a:stretch>
        </p:blipFill>
        <p:spPr>
          <a:xfrm>
            <a:off x="569913" y="1885950"/>
            <a:ext cx="3811587" cy="2914650"/>
          </a:xfrm>
        </p:spPr>
      </p:pic>
      <p:pic>
        <p:nvPicPr>
          <p:cNvPr id="146437" name="Picture 5" descr="58b"/>
          <p:cNvPicPr>
            <a:picLocks noChangeAspect="1" noChangeArrowheads="1"/>
          </p:cNvPicPr>
          <p:nvPr/>
        </p:nvPicPr>
        <p:blipFill>
          <a:blip r:embed="rId4" cstate="print"/>
          <a:srcRect/>
          <a:stretch>
            <a:fillRect/>
          </a:stretch>
        </p:blipFill>
        <p:spPr bwMode="auto">
          <a:xfrm>
            <a:off x="4800600" y="1860550"/>
            <a:ext cx="3962400" cy="3016250"/>
          </a:xfrm>
          <a:prstGeom prst="rect">
            <a:avLst/>
          </a:prstGeom>
          <a:noFill/>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 Placeholder 2"/>
          <p:cNvSpPr>
            <a:spLocks noGrp="1"/>
          </p:cNvSpPr>
          <p:nvPr>
            <p:ph type="body" sz="quarter" idx="11"/>
          </p:nvPr>
        </p:nvSpPr>
        <p:spPr>
          <a:xfrm>
            <a:off x="1219200" y="6019800"/>
            <a:ext cx="7467600" cy="381000"/>
          </a:xfrm>
        </p:spPr>
        <p:txBody>
          <a:bodyPr/>
          <a:lstStyle/>
          <a:p>
            <a:pPr eaLnBrk="1" hangingPunct="1"/>
            <a:r>
              <a:rPr lang="en-US" smtClean="0">
                <a:ea typeface="ＭＳ Ｐゴシック" pitchFamily="-123" charset="-128"/>
                <a:cs typeface="ＭＳ Ｐゴシック" pitchFamily="-123" charset="-128"/>
              </a:rPr>
              <a:t>Rinse, decant and collect seed.  Place on screens and allow to dry</a:t>
            </a:r>
          </a:p>
        </p:txBody>
      </p:sp>
      <p:pic>
        <p:nvPicPr>
          <p:cNvPr id="148483" name="Picture 3" descr="59"/>
          <p:cNvPicPr>
            <a:picLocks noGrp="1" noChangeAspect="1" noChangeArrowheads="1"/>
          </p:cNvPicPr>
          <p:nvPr>
            <p:ph sz="quarter" idx="4294967295"/>
          </p:nvPr>
        </p:nvPicPr>
        <p:blipFill>
          <a:blip r:embed="rId3" cstate="print"/>
          <a:srcRect/>
          <a:stretch>
            <a:fillRect/>
          </a:stretch>
        </p:blipFill>
        <p:spPr>
          <a:xfrm>
            <a:off x="1633538" y="1066800"/>
            <a:ext cx="6027737" cy="4572000"/>
          </a:xfr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57800" y="457200"/>
            <a:ext cx="3505200" cy="6324600"/>
          </a:xfrm>
        </p:spPr>
        <p:txBody>
          <a:bodyPr/>
          <a:lstStyle/>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r>
              <a:rPr lang="en-US" sz="2800" dirty="0" smtClean="0">
                <a:effectLst>
                  <a:outerShdw blurRad="50800" dist="38100" dir="2700000" algn="tl" rotWithShape="0">
                    <a:prstClr val="black">
                      <a:alpha val="40000"/>
                    </a:prstClr>
                  </a:outerShdw>
                </a:effectLst>
              </a:rPr>
              <a:t>6 learning modules will help answer these questions:</a:t>
            </a:r>
            <a:endParaRPr lang="en-US" sz="2800" dirty="0">
              <a:effectLst>
                <a:outerShdw blurRad="50800" dist="38100" dir="2700000" algn="tl" rotWithShape="0">
                  <a:prstClr val="black">
                    <a:alpha val="40000"/>
                  </a:prstClr>
                </a:outerShdw>
              </a:effectLst>
            </a:endParaRPr>
          </a:p>
          <a:p>
            <a:pPr eaLnBrk="1" fontAlgn="auto" hangingPunct="1">
              <a:spcAft>
                <a:spcPts val="0"/>
              </a:spcAft>
              <a:defRPr/>
            </a:pPr>
            <a:endParaRPr lang="en-US" sz="2000" dirty="0" smtClean="0"/>
          </a:p>
          <a:p>
            <a:pPr marL="342900" indent="-342900" eaLnBrk="1" fontAlgn="auto" hangingPunct="1">
              <a:spcAft>
                <a:spcPts val="0"/>
              </a:spcAft>
              <a:buFontTx/>
              <a:buAutoNum type="arabicPeriod"/>
              <a:defRPr/>
            </a:pPr>
            <a:r>
              <a:rPr lang="en-US" sz="2000" dirty="0" smtClean="0"/>
              <a:t>Why save seed.</a:t>
            </a:r>
          </a:p>
          <a:p>
            <a:pPr marL="342900" indent="-342900" eaLnBrk="1" fontAlgn="auto" hangingPunct="1">
              <a:spcAft>
                <a:spcPts val="0"/>
              </a:spcAft>
              <a:buFontTx/>
              <a:buAutoNum type="arabicPeriod"/>
              <a:defRPr/>
            </a:pPr>
            <a:r>
              <a:rPr lang="en-US" sz="2000" dirty="0" smtClean="0"/>
              <a:t>What seed is best for me.</a:t>
            </a:r>
            <a:endParaRPr lang="en-US" sz="2000" dirty="0"/>
          </a:p>
          <a:p>
            <a:pPr marL="342900" indent="-342900" eaLnBrk="1" fontAlgn="auto" hangingPunct="1">
              <a:spcAft>
                <a:spcPts val="0"/>
              </a:spcAft>
              <a:buFontTx/>
              <a:buAutoNum type="arabicPeriod"/>
              <a:defRPr/>
            </a:pPr>
            <a:r>
              <a:rPr lang="en-US" sz="2000" dirty="0"/>
              <a:t>B</a:t>
            </a:r>
            <a:r>
              <a:rPr lang="en-US" sz="2000" dirty="0" smtClean="0"/>
              <a:t>iological principles: Plant taxonomy.</a:t>
            </a:r>
          </a:p>
          <a:p>
            <a:pPr marL="342900" indent="-342900" eaLnBrk="1" fontAlgn="auto" hangingPunct="1">
              <a:spcAft>
                <a:spcPts val="0"/>
              </a:spcAft>
              <a:buFontTx/>
              <a:buAutoNum type="arabicPeriod"/>
              <a:defRPr/>
            </a:pPr>
            <a:r>
              <a:rPr lang="en-US" sz="2000" dirty="0" smtClean="0"/>
              <a:t>Underlying biological concepts.</a:t>
            </a:r>
          </a:p>
          <a:p>
            <a:pPr marL="342900" indent="-342900" eaLnBrk="1" fontAlgn="auto" hangingPunct="1">
              <a:spcAft>
                <a:spcPts val="0"/>
              </a:spcAft>
              <a:buFontTx/>
              <a:buAutoNum type="arabicPeriod"/>
              <a:defRPr/>
            </a:pPr>
            <a:r>
              <a:rPr lang="en-US" sz="2000" dirty="0" smtClean="0"/>
              <a:t>Skills </a:t>
            </a:r>
            <a:r>
              <a:rPr lang="en-US" sz="2000" dirty="0"/>
              <a:t>and techniques</a:t>
            </a:r>
            <a:r>
              <a:rPr lang="en-US" sz="2000" dirty="0" smtClean="0"/>
              <a:t> for saving seed.</a:t>
            </a:r>
          </a:p>
          <a:p>
            <a:pPr marL="342900" indent="-342900" eaLnBrk="1" fontAlgn="auto" hangingPunct="1">
              <a:spcAft>
                <a:spcPts val="0"/>
              </a:spcAft>
              <a:buFontTx/>
              <a:buAutoNum type="arabicPeriod"/>
              <a:defRPr/>
            </a:pPr>
            <a:r>
              <a:rPr lang="en-US" sz="2000" dirty="0" smtClean="0"/>
              <a:t>Review: final reflections on the 4 seed saving questions.</a:t>
            </a:r>
          </a:p>
          <a:p>
            <a:pPr eaLnBrk="1" fontAlgn="auto" hangingPunct="1">
              <a:spcAft>
                <a:spcPts val="0"/>
              </a:spcAft>
              <a:defRPr/>
            </a:pPr>
            <a:endParaRPr lang="en-US" dirty="0" smtClean="0"/>
          </a:p>
          <a:p>
            <a:pPr eaLnBrk="1" fontAlgn="auto" hangingPunct="1">
              <a:spcAft>
                <a:spcPts val="0"/>
              </a:spcAft>
              <a:defRPr/>
            </a:pPr>
            <a:endParaRPr lang="en-US" dirty="0" smtClean="0"/>
          </a:p>
        </p:txBody>
      </p:sp>
      <p:pic>
        <p:nvPicPr>
          <p:cNvPr id="39938" name="Picture 1028" descr="slide6"/>
          <p:cNvPicPr>
            <a:picLocks noChangeAspect="1" noChangeArrowheads="1"/>
          </p:cNvPicPr>
          <p:nvPr/>
        </p:nvPicPr>
        <p:blipFill>
          <a:blip r:embed="rId3" cstate="print"/>
          <a:srcRect/>
          <a:stretch>
            <a:fillRect/>
          </a:stretch>
        </p:blipFill>
        <p:spPr bwMode="auto">
          <a:xfrm>
            <a:off x="685800" y="203200"/>
            <a:ext cx="3924300" cy="6273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04800" y="304800"/>
            <a:ext cx="7467600" cy="1066800"/>
          </a:xfrm>
        </p:spPr>
        <p:txBody>
          <a:bodyPr/>
          <a:lstStyle/>
          <a:p>
            <a:pPr eaLnBrk="1" fontAlgn="auto" hangingPunct="1">
              <a:spcAft>
                <a:spcPts val="0"/>
              </a:spcAft>
              <a:defRPr/>
            </a:pPr>
            <a:r>
              <a:rPr lang="en-US" sz="3600" dirty="0" smtClean="0">
                <a:solidFill>
                  <a:srgbClr val="FFFFFF"/>
                </a:solidFill>
                <a:effectLst>
                  <a:outerShdw blurRad="50800" dist="38100" dir="2700000" algn="tl" rotWithShape="0">
                    <a:prstClr val="black">
                      <a:alpha val="40000"/>
                    </a:prstClr>
                  </a:outerShdw>
                </a:effectLst>
              </a:rPr>
              <a:t>CLEANING TECHINQUES</a:t>
            </a:r>
            <a:r>
              <a:rPr lang="en-US" sz="3600" dirty="0">
                <a:solidFill>
                  <a:srgbClr val="FFFFFF"/>
                </a:solidFill>
                <a:effectLst>
                  <a:outerShdw blurRad="50800" dist="38100" dir="2700000" algn="tl" rotWithShape="0">
                    <a:prstClr val="black">
                      <a:alpha val="40000"/>
                    </a:prstClr>
                  </a:outerShdw>
                </a:effectLst>
              </a:rPr>
              <a:t> </a:t>
            </a:r>
            <a:r>
              <a:rPr lang="en-US" sz="3600" dirty="0">
                <a:effectLst>
                  <a:outerShdw blurRad="50800" dist="38100" dir="2700000" algn="tl" rotWithShape="0">
                    <a:prstClr val="black">
                      <a:alpha val="40000"/>
                    </a:prstClr>
                  </a:outerShdw>
                </a:effectLst>
              </a:rPr>
              <a:t>T</a:t>
            </a:r>
            <a:r>
              <a:rPr lang="en-US" sz="3600" dirty="0" smtClean="0">
                <a:effectLst>
                  <a:outerShdw blurRad="50800" dist="38100" dir="2700000" algn="tl" rotWithShape="0">
                    <a:prstClr val="black">
                      <a:alpha val="40000"/>
                    </a:prstClr>
                  </a:outerShdw>
                </a:effectLst>
              </a:rPr>
              <a:t>hreshing, Winnowing, Screening</a:t>
            </a:r>
            <a:endParaRPr lang="en-US" sz="3200" dirty="0">
              <a:effectLst>
                <a:outerShdw blurRad="50800" dist="38100" dir="2700000" algn="tl" rotWithShape="0">
                  <a:prstClr val="black">
                    <a:alpha val="40000"/>
                  </a:prstClr>
                </a:outerShdw>
              </a:effectLst>
            </a:endParaRPr>
          </a:p>
        </p:txBody>
      </p:sp>
      <p:pic>
        <p:nvPicPr>
          <p:cNvPr id="150532" name="Picture 4" descr="60"/>
          <p:cNvPicPr>
            <a:picLocks noChangeAspect="1" noChangeArrowheads="1"/>
          </p:cNvPicPr>
          <p:nvPr/>
        </p:nvPicPr>
        <p:blipFill>
          <a:blip r:embed="rId3" cstate="print"/>
          <a:srcRect/>
          <a:stretch>
            <a:fillRect/>
          </a:stretch>
        </p:blipFill>
        <p:spPr bwMode="auto">
          <a:xfrm>
            <a:off x="533400" y="1536700"/>
            <a:ext cx="4025900" cy="5168900"/>
          </a:xfrm>
          <a:prstGeom prst="rect">
            <a:avLst/>
          </a:prstGeom>
          <a:noFill/>
        </p:spPr>
      </p:pic>
      <p:pic>
        <p:nvPicPr>
          <p:cNvPr id="150533" name="Picture 5" descr="60b"/>
          <p:cNvPicPr>
            <a:picLocks noGrp="1" noChangeAspect="1" noChangeArrowheads="1"/>
          </p:cNvPicPr>
          <p:nvPr>
            <p:ph sz="quarter" idx="4294967295"/>
          </p:nvPr>
        </p:nvPicPr>
        <p:blipFill>
          <a:blip r:embed="rId4" cstate="print"/>
          <a:srcRect/>
          <a:stretch>
            <a:fillRect/>
          </a:stretch>
        </p:blipFill>
        <p:spPr>
          <a:xfrm>
            <a:off x="4719638" y="1608138"/>
            <a:ext cx="3967162" cy="5097462"/>
          </a:xfrm>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eaLnBrk="1" fontAlgn="auto" hangingPunct="1">
              <a:spcAft>
                <a:spcPts val="0"/>
              </a:spcAft>
              <a:defRPr/>
            </a:pPr>
            <a:r>
              <a:rPr lang="en-US" sz="2800" dirty="0" smtClean="0">
                <a:effectLst>
                  <a:outerShdw blurRad="50800" dist="38100" dir="2700000" algn="tl" rotWithShape="0">
                    <a:prstClr val="black">
                      <a:alpha val="40000"/>
                    </a:prstClr>
                  </a:outerShdw>
                </a:effectLst>
              </a:rPr>
              <a:t>THRESHING</a:t>
            </a:r>
          </a:p>
          <a:p>
            <a:pPr eaLnBrk="1" fontAlgn="auto" hangingPunct="1">
              <a:spcAft>
                <a:spcPts val="0"/>
              </a:spcAft>
              <a:defRPr/>
            </a:pPr>
            <a:r>
              <a:rPr lang="en-US" sz="2800" dirty="0" smtClean="0">
                <a:effectLst>
                  <a:outerShdw blurRad="50800" dist="38100" dir="2700000" algn="tl" rotWithShape="0">
                    <a:prstClr val="black">
                      <a:alpha val="40000"/>
                    </a:prstClr>
                  </a:outerShdw>
                </a:effectLst>
              </a:rPr>
              <a:t> </a:t>
            </a:r>
          </a:p>
          <a:p>
            <a:pPr eaLnBrk="1" fontAlgn="auto" hangingPunct="1">
              <a:spcAft>
                <a:spcPts val="0"/>
              </a:spcAft>
              <a:defRPr/>
            </a:pPr>
            <a:r>
              <a:rPr lang="en-US" sz="2000" dirty="0" smtClean="0">
                <a:effectLst>
                  <a:outerShdw blurRad="50800" dist="38100" dir="2700000" algn="tl" rotWithShape="0">
                    <a:prstClr val="black">
                      <a:alpha val="40000"/>
                    </a:prstClr>
                  </a:outerShdw>
                </a:effectLst>
              </a:rPr>
              <a:t>Threshing is the process used to break up the plant material and release the seed.  It is a typical step before cleaning.</a:t>
            </a:r>
          </a:p>
          <a:p>
            <a:pPr eaLnBrk="1" fontAlgn="auto" hangingPunct="1">
              <a:spcAft>
                <a:spcPts val="0"/>
              </a:spcAft>
              <a:defRPr/>
            </a:pPr>
            <a:endParaRPr lang="en-US" sz="2000" dirty="0" smtClean="0"/>
          </a:p>
          <a:p>
            <a:pPr eaLnBrk="1" fontAlgn="auto" hangingPunct="1">
              <a:spcAft>
                <a:spcPts val="0"/>
              </a:spcAft>
              <a:defRPr/>
            </a:pPr>
            <a:r>
              <a:rPr lang="en-US" sz="2000" dirty="0" smtClean="0">
                <a:effectLst>
                  <a:outerShdw blurRad="50800" dist="38100" dir="2700000" algn="tl" rotWithShape="0">
                    <a:prstClr val="black">
                      <a:alpha val="40000"/>
                    </a:prstClr>
                  </a:outerShdw>
                </a:effectLst>
              </a:rPr>
              <a:t>Threshing can be done with a machine but also by</a:t>
            </a:r>
          </a:p>
          <a:p>
            <a:pPr marL="342900" indent="-342900" eaLnBrk="1" fontAlgn="auto" hangingPunct="1">
              <a:spcAft>
                <a:spcPts val="0"/>
              </a:spcAft>
              <a:buFont typeface="Arial"/>
              <a:buChar char="•"/>
              <a:defRPr/>
            </a:pPr>
            <a:r>
              <a:rPr lang="en-US" sz="2000" dirty="0" smtClean="0">
                <a:effectLst>
                  <a:outerShdw blurRad="50800" dist="38100" dir="2700000" algn="tl" rotWithShape="0">
                    <a:prstClr val="black">
                      <a:alpha val="40000"/>
                    </a:prstClr>
                  </a:outerShdw>
                </a:effectLst>
              </a:rPr>
              <a:t>Rubbing seed heads between your hands. </a:t>
            </a:r>
          </a:p>
          <a:p>
            <a:pPr marL="342900" indent="-342900" eaLnBrk="1" fontAlgn="auto" hangingPunct="1">
              <a:spcAft>
                <a:spcPts val="0"/>
              </a:spcAft>
              <a:buFont typeface="Arial"/>
              <a:buChar char="•"/>
              <a:defRPr/>
            </a:pPr>
            <a:r>
              <a:rPr lang="en-US" sz="2000" dirty="0" smtClean="0">
                <a:effectLst>
                  <a:outerShdw blurRad="50800" dist="38100" dir="2700000" algn="tl" rotWithShape="0">
                    <a:prstClr val="black">
                      <a:alpha val="40000"/>
                    </a:prstClr>
                  </a:outerShdw>
                </a:effectLst>
              </a:rPr>
              <a:t>Rolling up a tarp and stepping on it.</a:t>
            </a:r>
          </a:p>
          <a:p>
            <a:pPr marL="342900" indent="-342900" eaLnBrk="1" fontAlgn="auto" hangingPunct="1">
              <a:spcAft>
                <a:spcPts val="0"/>
              </a:spcAft>
              <a:buFont typeface="Wingdings" charset="2"/>
              <a:buChar char="§"/>
              <a:defRPr/>
            </a:pPr>
            <a:r>
              <a:rPr lang="en-US" sz="2000" dirty="0" smtClean="0">
                <a:effectLst>
                  <a:outerShdw blurRad="50800" dist="38100" dir="2700000" algn="tl" rotWithShape="0">
                    <a:prstClr val="black">
                      <a:alpha val="40000"/>
                    </a:prstClr>
                  </a:outerShdw>
                </a:effectLst>
              </a:rPr>
              <a:t>Stomping seeds in a bucket or bag. </a:t>
            </a:r>
          </a:p>
          <a:p>
            <a:pPr eaLnBrk="1" fontAlgn="auto" hangingPunct="1">
              <a:spcAft>
                <a:spcPts val="0"/>
              </a:spcAft>
              <a:defRPr/>
            </a:pPr>
            <a:endParaRPr lang="en-US" sz="2800" dirty="0"/>
          </a:p>
        </p:txBody>
      </p:sp>
      <p:sp>
        <p:nvSpPr>
          <p:cNvPr id="5" name="Picture Placeholder 4"/>
          <p:cNvSpPr>
            <a:spLocks noGrp="1"/>
          </p:cNvSpPr>
          <p:nvPr>
            <p:ph type="pic" sz="quarter" idx="10"/>
          </p:nvPr>
        </p:nvSpPr>
        <p:spPr>
          <a:xfrm>
            <a:off x="419100" y="233363"/>
            <a:ext cx="4640263" cy="6172200"/>
          </a:xfrm>
        </p:spPr>
      </p:sp>
      <p:pic>
        <p:nvPicPr>
          <p:cNvPr id="152580" name="Picture 4" descr="60"/>
          <p:cNvPicPr>
            <a:picLocks noChangeAspect="1" noChangeArrowheads="1"/>
          </p:cNvPicPr>
          <p:nvPr/>
        </p:nvPicPr>
        <p:blipFill>
          <a:blip r:embed="rId3" cstate="print"/>
          <a:srcRect/>
          <a:stretch>
            <a:fillRect/>
          </a:stretch>
        </p:blipFill>
        <p:spPr bwMode="auto">
          <a:xfrm>
            <a:off x="457200" y="292100"/>
            <a:ext cx="4584700" cy="6108700"/>
          </a:xfrm>
          <a:prstGeom prst="rect">
            <a:avLst/>
          </a:prstGeom>
          <a:noFill/>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descr="62b"/>
          <p:cNvPicPr>
            <a:picLocks noGrp="1" noChangeAspect="1" noChangeArrowheads="1"/>
          </p:cNvPicPr>
          <p:nvPr>
            <p:ph sz="quarter" idx="4294967295"/>
          </p:nvPr>
        </p:nvPicPr>
        <p:blipFill>
          <a:blip r:embed="rId3" cstate="print"/>
          <a:srcRect/>
          <a:stretch>
            <a:fillRect/>
          </a:stretch>
        </p:blipFill>
        <p:spPr>
          <a:xfrm>
            <a:off x="892175" y="685800"/>
            <a:ext cx="3546475" cy="4648200"/>
          </a:xfrm>
        </p:spPr>
      </p:pic>
      <p:pic>
        <p:nvPicPr>
          <p:cNvPr id="153604" name="Picture 4" descr="62c"/>
          <p:cNvPicPr>
            <a:picLocks noGrp="1" noChangeAspect="1" noChangeArrowheads="1"/>
          </p:cNvPicPr>
          <p:nvPr>
            <p:ph sz="quarter" idx="4294967295"/>
          </p:nvPr>
        </p:nvPicPr>
        <p:blipFill>
          <a:blip r:embed="rId4" cstate="print"/>
          <a:srcRect/>
          <a:stretch>
            <a:fillRect/>
          </a:stretch>
        </p:blipFill>
        <p:spPr>
          <a:xfrm>
            <a:off x="4722813" y="739775"/>
            <a:ext cx="3487737" cy="4594225"/>
          </a:xfrm>
        </p:spPr>
      </p:pic>
      <p:sp>
        <p:nvSpPr>
          <p:cNvPr id="4" name="TextBox 3"/>
          <p:cNvSpPr txBox="1"/>
          <p:nvPr/>
        </p:nvSpPr>
        <p:spPr>
          <a:xfrm>
            <a:off x="914400" y="5562600"/>
            <a:ext cx="3581400" cy="461665"/>
          </a:xfrm>
          <a:prstGeom prst="rect">
            <a:avLst/>
          </a:prstGeom>
          <a:noFill/>
        </p:spPr>
        <p:txBody>
          <a:bodyPr wrap="square" rtlCol="0">
            <a:spAutoFit/>
          </a:bodyPr>
          <a:lstStyle/>
          <a:p>
            <a:r>
              <a:rPr lang="en-US" dirty="0" smtClean="0">
                <a:latin typeface="+mj-lt"/>
              </a:rPr>
              <a:t>All crop thresher</a:t>
            </a:r>
            <a:endParaRPr lang="en-US" dirty="0">
              <a:latin typeface="+mj-lt"/>
            </a:endParaRPr>
          </a:p>
        </p:txBody>
      </p:sp>
      <p:sp>
        <p:nvSpPr>
          <p:cNvPr id="5" name="TextBox 4"/>
          <p:cNvSpPr txBox="1"/>
          <p:nvPr/>
        </p:nvSpPr>
        <p:spPr>
          <a:xfrm>
            <a:off x="5562600" y="5562600"/>
            <a:ext cx="3200400" cy="461665"/>
          </a:xfrm>
          <a:prstGeom prst="rect">
            <a:avLst/>
          </a:prstGeom>
          <a:noFill/>
        </p:spPr>
        <p:txBody>
          <a:bodyPr wrap="square" rtlCol="0">
            <a:spAutoFit/>
          </a:bodyPr>
          <a:lstStyle/>
          <a:p>
            <a:r>
              <a:rPr lang="en-US" dirty="0" smtClean="0">
                <a:latin typeface="+mj-lt"/>
              </a:rPr>
              <a:t>Belt thresher</a:t>
            </a:r>
            <a:endParaRPr lang="en-US" dirty="0">
              <a:latin typeface="+mj-lt"/>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Placeholder 2"/>
          <p:cNvSpPr>
            <a:spLocks noGrp="1"/>
          </p:cNvSpPr>
          <p:nvPr>
            <p:ph type="body" sz="quarter" idx="11"/>
          </p:nvPr>
        </p:nvSpPr>
        <p:spPr>
          <a:xfrm>
            <a:off x="5257800" y="2209800"/>
            <a:ext cx="3505200" cy="4191000"/>
          </a:xfrm>
        </p:spPr>
        <p:txBody>
          <a:bodyPr/>
          <a:lstStyle/>
          <a:p>
            <a:pPr eaLnBrk="1" hangingPunct="1"/>
            <a:endParaRPr lang="en-US">
              <a:ea typeface="ＭＳ Ｐゴシック" pitchFamily="-123" charset="-128"/>
              <a:cs typeface="ＭＳ Ｐゴシック" pitchFamily="-123" charset="-128"/>
            </a:endParaRPr>
          </a:p>
          <a:p>
            <a:pPr eaLnBrk="1" hangingPunct="1"/>
            <a:endParaRPr lang="en-US">
              <a:ea typeface="ＭＳ Ｐゴシック" pitchFamily="-123" charset="-128"/>
              <a:cs typeface="ＭＳ Ｐゴシック" pitchFamily="-123" charset="-128"/>
            </a:endParaRPr>
          </a:p>
          <a:p>
            <a:pPr eaLnBrk="1" hangingPunct="1"/>
            <a:endParaRPr lang="en-US">
              <a:ea typeface="ＭＳ Ｐゴシック" pitchFamily="-123" charset="-128"/>
              <a:cs typeface="ＭＳ Ｐゴシック" pitchFamily="-123" charset="-128"/>
            </a:endParaRPr>
          </a:p>
          <a:p>
            <a:pPr eaLnBrk="1" hangingPunct="1"/>
            <a:endParaRPr lang="en-US">
              <a:ea typeface="ＭＳ Ｐゴシック" pitchFamily="-123" charset="-128"/>
              <a:cs typeface="ＭＳ Ｐゴシック" pitchFamily="-123" charset="-128"/>
            </a:endParaRPr>
          </a:p>
          <a:p>
            <a:pPr eaLnBrk="1" hangingPunct="1"/>
            <a:endParaRPr lang="en-US">
              <a:ea typeface="ＭＳ Ｐゴシック" pitchFamily="-123" charset="-128"/>
              <a:cs typeface="ＭＳ Ｐゴシック" pitchFamily="-123" charset="-128"/>
            </a:endParaRPr>
          </a:p>
          <a:p>
            <a:pPr eaLnBrk="1" hangingPunct="1"/>
            <a:endParaRPr lang="en-US">
              <a:ea typeface="ＭＳ Ｐゴシック" pitchFamily="-123" charset="-128"/>
              <a:cs typeface="ＭＳ Ｐゴシック" pitchFamily="-123" charset="-128"/>
            </a:endParaRPr>
          </a:p>
          <a:p>
            <a:pPr eaLnBrk="1" hangingPunct="1"/>
            <a:endParaRPr lang="en-US">
              <a:ea typeface="ＭＳ Ｐゴシック" pitchFamily="-123" charset="-128"/>
              <a:cs typeface="ＭＳ Ｐゴシック" pitchFamily="-123" charset="-128"/>
            </a:endParaRPr>
          </a:p>
        </p:txBody>
      </p:sp>
      <p:sp>
        <p:nvSpPr>
          <p:cNvPr id="2" name="TextBox 1"/>
          <p:cNvSpPr txBox="1"/>
          <p:nvPr/>
        </p:nvSpPr>
        <p:spPr>
          <a:xfrm>
            <a:off x="5791200" y="381000"/>
            <a:ext cx="2743200" cy="5822950"/>
          </a:xfrm>
          <a:prstGeom prst="rect">
            <a:avLst/>
          </a:prstGeom>
          <a:noFill/>
        </p:spPr>
        <p:txBody>
          <a:bodyPr>
            <a:spAutoFit/>
          </a:bodyPr>
          <a:lstStyle/>
          <a:p>
            <a:pPr fontAlgn="auto">
              <a:spcBef>
                <a:spcPts val="0"/>
              </a:spcBef>
              <a:spcAft>
                <a:spcPts val="0"/>
              </a:spcAft>
              <a:defRPr/>
            </a:pPr>
            <a:r>
              <a:rPr lang="en-US" sz="2800" dirty="0">
                <a:effectLst>
                  <a:outerShdw blurRad="50800" dist="38100" dir="2700000" algn="tl" rotWithShape="0">
                    <a:prstClr val="black">
                      <a:alpha val="40000"/>
                    </a:prstClr>
                  </a:outerShdw>
                </a:effectLst>
                <a:latin typeface="+mn-lt"/>
                <a:ea typeface="+mn-ea"/>
                <a:cs typeface="+mn-cs"/>
              </a:rPr>
              <a:t>WINNOWING </a:t>
            </a:r>
          </a:p>
          <a:p>
            <a:pPr fontAlgn="auto">
              <a:spcBef>
                <a:spcPts val="0"/>
              </a:spcBef>
              <a:spcAft>
                <a:spcPts val="0"/>
              </a:spcAft>
              <a:defRPr/>
            </a:pPr>
            <a:endParaRPr lang="en-US" sz="2800" dirty="0">
              <a:effectLst>
                <a:outerShdw blurRad="50800" dist="38100" dir="2700000" algn="tl" rotWithShape="0">
                  <a:prstClr val="black">
                    <a:alpha val="40000"/>
                  </a:prstClr>
                </a:outerShdw>
              </a:effectLst>
              <a:latin typeface="+mn-lt"/>
              <a:ea typeface="+mn-ea"/>
              <a:cs typeface="+mn-cs"/>
            </a:endParaRPr>
          </a:p>
          <a:p>
            <a:pPr fontAlgn="auto">
              <a:spcBef>
                <a:spcPts val="0"/>
              </a:spcBef>
              <a:spcAft>
                <a:spcPts val="0"/>
              </a:spcAft>
              <a:defRPr/>
            </a:pPr>
            <a:r>
              <a:rPr lang="en-US" sz="2000" dirty="0">
                <a:effectLst>
                  <a:outerShdw blurRad="50800" dist="38100" dir="2700000" algn="tl" rotWithShape="0">
                    <a:prstClr val="black">
                      <a:alpha val="40000"/>
                    </a:prstClr>
                  </a:outerShdw>
                </a:effectLst>
                <a:latin typeface="+mn-lt"/>
                <a:ea typeface="+mn-ea"/>
                <a:cs typeface="+mn-cs"/>
              </a:rPr>
              <a:t>Winnowing is the process of using an air current to separate seed from non-seed material based on weight.  </a:t>
            </a:r>
          </a:p>
          <a:p>
            <a:pPr fontAlgn="auto">
              <a:spcBef>
                <a:spcPts val="0"/>
              </a:spcBef>
              <a:spcAft>
                <a:spcPts val="0"/>
              </a:spcAft>
              <a:defRPr/>
            </a:pPr>
            <a:endParaRPr lang="en-US" sz="2000" dirty="0">
              <a:effectLst>
                <a:outerShdw blurRad="50800" dist="38100" dir="2700000" algn="tl" rotWithShape="0">
                  <a:prstClr val="black">
                    <a:alpha val="40000"/>
                  </a:prstClr>
                </a:outerShdw>
              </a:effectLst>
              <a:latin typeface="+mn-lt"/>
              <a:ea typeface="+mn-ea"/>
              <a:cs typeface="+mn-cs"/>
            </a:endParaRPr>
          </a:p>
          <a:p>
            <a:pPr fontAlgn="auto">
              <a:spcBef>
                <a:spcPts val="0"/>
              </a:spcBef>
              <a:spcAft>
                <a:spcPts val="0"/>
              </a:spcAft>
              <a:defRPr/>
            </a:pPr>
            <a:r>
              <a:rPr lang="en-US" sz="2000" dirty="0">
                <a:effectLst>
                  <a:outerShdw blurRad="50800" dist="38100" dir="2700000" algn="tl" rotWithShape="0">
                    <a:prstClr val="black">
                      <a:alpha val="40000"/>
                    </a:prstClr>
                  </a:outerShdw>
                </a:effectLst>
                <a:latin typeface="+mn-lt"/>
                <a:ea typeface="+mn-ea"/>
                <a:cs typeface="+mn-cs"/>
              </a:rPr>
              <a:t>The heavier materials fall closer to the wind source while lighter materials are carried further from the wind source.</a:t>
            </a:r>
          </a:p>
          <a:p>
            <a:pPr fontAlgn="auto">
              <a:spcBef>
                <a:spcPts val="0"/>
              </a:spcBef>
              <a:spcAft>
                <a:spcPts val="0"/>
              </a:spcAft>
              <a:defRPr/>
            </a:pPr>
            <a:endParaRPr lang="en-US" sz="2000" dirty="0">
              <a:effectLst>
                <a:outerShdw blurRad="50800" dist="38100" dir="2700000" algn="tl" rotWithShape="0">
                  <a:prstClr val="black">
                    <a:alpha val="40000"/>
                  </a:prstClr>
                </a:outerShdw>
              </a:effectLst>
              <a:latin typeface="+mn-lt"/>
              <a:ea typeface="+mn-ea"/>
              <a:cs typeface="+mn-cs"/>
            </a:endParaRPr>
          </a:p>
          <a:p>
            <a:pPr fontAlgn="auto">
              <a:spcBef>
                <a:spcPts val="0"/>
              </a:spcBef>
              <a:spcAft>
                <a:spcPts val="0"/>
              </a:spcAft>
              <a:defRPr/>
            </a:pPr>
            <a:endParaRPr lang="en-US" sz="2000" dirty="0">
              <a:effectLst>
                <a:outerShdw blurRad="50800" dist="38100" dir="2700000" algn="tl" rotWithShape="0">
                  <a:prstClr val="black">
                    <a:alpha val="40000"/>
                  </a:prstClr>
                </a:outerShdw>
              </a:effectLst>
              <a:latin typeface="+mn-lt"/>
              <a:ea typeface="+mn-ea"/>
              <a:cs typeface="+mn-cs"/>
            </a:endParaRPr>
          </a:p>
        </p:txBody>
      </p:sp>
      <p:pic>
        <p:nvPicPr>
          <p:cNvPr id="155652" name="Picture 4" descr="63"/>
          <p:cNvPicPr>
            <a:picLocks noGrp="1" noChangeAspect="1" noChangeArrowheads="1"/>
          </p:cNvPicPr>
          <p:nvPr>
            <p:ph sz="quarter" idx="4294967295"/>
          </p:nvPr>
        </p:nvPicPr>
        <p:blipFill>
          <a:blip r:embed="rId3" cstate="print"/>
          <a:srcRect/>
          <a:stretch>
            <a:fillRect/>
          </a:stretch>
        </p:blipFill>
        <p:spPr>
          <a:xfrm>
            <a:off x="419100" y="271463"/>
            <a:ext cx="4640263" cy="6094412"/>
          </a:xfrm>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 Placeholder 2"/>
          <p:cNvSpPr>
            <a:spLocks noGrp="1"/>
          </p:cNvSpPr>
          <p:nvPr>
            <p:ph type="body" sz="quarter" idx="11"/>
          </p:nvPr>
        </p:nvSpPr>
        <p:spPr/>
        <p:txBody>
          <a:bodyPr/>
          <a:lstStyle/>
          <a:p>
            <a:pPr eaLnBrk="1" hangingPunct="1"/>
            <a:r>
              <a:rPr lang="en-US" smtClean="0">
                <a:ea typeface="ＭＳ Ｐゴシック" pitchFamily="-123" charset="-128"/>
                <a:cs typeface="ＭＳ Ｐゴシック" pitchFamily="-123" charset="-128"/>
              </a:rPr>
              <a:t>Box fans are excellent for gravity separation.  Notice two containers</a:t>
            </a:r>
          </a:p>
        </p:txBody>
      </p:sp>
      <p:pic>
        <p:nvPicPr>
          <p:cNvPr id="157699" name="Picture 3" descr="64"/>
          <p:cNvPicPr>
            <a:picLocks noGrp="1" noChangeAspect="1" noChangeArrowheads="1"/>
          </p:cNvPicPr>
          <p:nvPr>
            <p:ph sz="quarter" idx="4294967295"/>
          </p:nvPr>
        </p:nvPicPr>
        <p:blipFill>
          <a:blip r:embed="rId3" cstate="print"/>
          <a:srcRect/>
          <a:stretch>
            <a:fillRect/>
          </a:stretch>
        </p:blipFill>
        <p:spPr>
          <a:xfrm>
            <a:off x="984250" y="295275"/>
            <a:ext cx="7397750" cy="5600700"/>
          </a:xfrm>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ext Placeholder 2"/>
          <p:cNvSpPr>
            <a:spLocks noGrp="1"/>
          </p:cNvSpPr>
          <p:nvPr>
            <p:ph type="body" sz="quarter" idx="11"/>
          </p:nvPr>
        </p:nvSpPr>
        <p:spPr/>
        <p:txBody>
          <a:bodyPr/>
          <a:lstStyle/>
          <a:p>
            <a:pPr eaLnBrk="1" hangingPunct="1"/>
            <a:r>
              <a:rPr lang="en-US" smtClean="0">
                <a:ea typeface="ＭＳ Ｐゴシック" pitchFamily="-123" charset="-128"/>
                <a:cs typeface="ＭＳ Ｐゴシック" pitchFamily="-123" charset="-128"/>
              </a:rPr>
              <a:t>Light seed and chaff                             Heavy seed</a:t>
            </a:r>
          </a:p>
        </p:txBody>
      </p:sp>
      <p:pic>
        <p:nvPicPr>
          <p:cNvPr id="159747" name="Picture 3" descr="65"/>
          <p:cNvPicPr>
            <a:picLocks noGrp="1" noChangeAspect="1" noChangeArrowheads="1"/>
          </p:cNvPicPr>
          <p:nvPr>
            <p:ph sz="quarter" idx="4294967295"/>
          </p:nvPr>
        </p:nvPicPr>
        <p:blipFill>
          <a:blip r:embed="rId3" cstate="print"/>
          <a:srcRect/>
          <a:stretch>
            <a:fillRect/>
          </a:stretch>
        </p:blipFill>
        <p:spPr>
          <a:xfrm>
            <a:off x="949325" y="295275"/>
            <a:ext cx="7397750" cy="5600700"/>
          </a:xfrm>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eaLnBrk="1" fontAlgn="auto" hangingPunct="1">
              <a:spcAft>
                <a:spcPts val="0"/>
              </a:spcAft>
              <a:defRPr/>
            </a:pPr>
            <a:r>
              <a:rPr lang="en-US" sz="2800" dirty="0" smtClean="0">
                <a:effectLst>
                  <a:outerShdw blurRad="50800" dist="38100" dir="2700000" algn="tl" rotWithShape="0">
                    <a:prstClr val="black">
                      <a:alpha val="40000"/>
                    </a:prstClr>
                  </a:outerShdw>
                </a:effectLst>
              </a:rPr>
              <a:t>SCREENING</a:t>
            </a:r>
          </a:p>
          <a:p>
            <a:pPr eaLnBrk="1" fontAlgn="auto" hangingPunct="1">
              <a:lnSpc>
                <a:spcPct val="117000"/>
              </a:lnSpc>
              <a:spcBef>
                <a:spcPts val="1500"/>
              </a:spcBef>
              <a:spcAft>
                <a:spcPts val="0"/>
              </a:spcAft>
              <a:buClr>
                <a:schemeClr val="tx1"/>
              </a:buClr>
              <a:defRPr/>
            </a:pPr>
            <a:r>
              <a:rPr lang="en-GB" sz="2000" dirty="0" smtClean="0">
                <a:ea typeface="ＭＳ Ｐゴシック" charset="0"/>
                <a:cs typeface="ＭＳ Ｐゴシック" charset="0"/>
              </a:rPr>
              <a:t>Separation </a:t>
            </a:r>
            <a:r>
              <a:rPr lang="en-GB" sz="2000" dirty="0">
                <a:ea typeface="ＭＳ Ｐゴシック" charset="0"/>
                <a:cs typeface="ＭＳ Ｐゴシック" charset="0"/>
              </a:rPr>
              <a:t>by </a:t>
            </a:r>
            <a:r>
              <a:rPr lang="en-GB" sz="2000" dirty="0" smtClean="0">
                <a:ea typeface="ＭＳ Ｐゴシック" charset="0"/>
                <a:cs typeface="ＭＳ Ｐゴシック" charset="0"/>
              </a:rPr>
              <a:t>size after threshing or winnowing.</a:t>
            </a:r>
            <a:endParaRPr lang="en-GB" sz="2000" dirty="0">
              <a:ea typeface="ＭＳ Ｐゴシック" charset="0"/>
              <a:cs typeface="ＭＳ Ｐゴシック" charset="0"/>
            </a:endParaRPr>
          </a:p>
          <a:p>
            <a:pPr eaLnBrk="1" fontAlgn="auto" hangingPunct="1">
              <a:lnSpc>
                <a:spcPct val="117000"/>
              </a:lnSpc>
              <a:spcBef>
                <a:spcPts val="1500"/>
              </a:spcBef>
              <a:spcAft>
                <a:spcPts val="0"/>
              </a:spcAft>
              <a:buClr>
                <a:schemeClr val="tx1"/>
              </a:buClr>
              <a:defRPr/>
            </a:pPr>
            <a:r>
              <a:rPr lang="en-GB" sz="2000" dirty="0">
                <a:ea typeface="ＭＳ Ｐゴシック" charset="0"/>
                <a:cs typeface="ＭＳ Ｐゴシック" charset="0"/>
              </a:rPr>
              <a:t>Remove larger chaff – “top screening</a:t>
            </a:r>
            <a:r>
              <a:rPr lang="en-GB" sz="2000" dirty="0" smtClean="0">
                <a:ea typeface="ＭＳ Ｐゴシック" charset="0"/>
                <a:cs typeface="ＭＳ Ｐゴシック" charset="0"/>
              </a:rPr>
              <a:t>”. Remove </a:t>
            </a:r>
            <a:r>
              <a:rPr lang="en-GB" sz="2000" dirty="0">
                <a:ea typeface="ＭＳ Ｐゴシック" charset="0"/>
                <a:cs typeface="ＭＳ Ｐゴシック" charset="0"/>
              </a:rPr>
              <a:t>smaller debris – “bottom screening</a:t>
            </a:r>
            <a:r>
              <a:rPr lang="en-GB" sz="2000" dirty="0" smtClean="0">
                <a:ea typeface="ＭＳ Ｐゴシック" charset="0"/>
                <a:cs typeface="ＭＳ Ｐゴシック" charset="0"/>
              </a:rPr>
              <a:t>”.</a:t>
            </a:r>
          </a:p>
          <a:p>
            <a:pPr eaLnBrk="1" fontAlgn="auto" hangingPunct="1">
              <a:lnSpc>
                <a:spcPct val="117000"/>
              </a:lnSpc>
              <a:spcBef>
                <a:spcPts val="1500"/>
              </a:spcBef>
              <a:spcAft>
                <a:spcPts val="0"/>
              </a:spcAft>
              <a:buClr>
                <a:schemeClr val="tx1"/>
              </a:buClr>
              <a:defRPr/>
            </a:pPr>
            <a:endParaRPr lang="en-GB" sz="2000" dirty="0" smtClean="0">
              <a:ea typeface="ＭＳ Ｐゴシック" charset="0"/>
              <a:cs typeface="ＭＳ Ｐゴシック" charset="0"/>
            </a:endParaRPr>
          </a:p>
          <a:p>
            <a:pPr eaLnBrk="1" fontAlgn="auto" hangingPunct="1">
              <a:lnSpc>
                <a:spcPct val="117000"/>
              </a:lnSpc>
              <a:spcBef>
                <a:spcPts val="1500"/>
              </a:spcBef>
              <a:spcAft>
                <a:spcPts val="0"/>
              </a:spcAft>
              <a:buClr>
                <a:schemeClr val="tx1"/>
              </a:buClr>
              <a:defRPr/>
            </a:pPr>
            <a:endParaRPr lang="en-GB" sz="2000" dirty="0" smtClean="0">
              <a:ea typeface="ＭＳ Ｐゴシック" charset="0"/>
              <a:cs typeface="ＭＳ Ｐゴシック" charset="0"/>
            </a:endParaRPr>
          </a:p>
          <a:p>
            <a:pPr eaLnBrk="1" fontAlgn="auto" hangingPunct="1">
              <a:lnSpc>
                <a:spcPct val="117000"/>
              </a:lnSpc>
              <a:spcBef>
                <a:spcPts val="1500"/>
              </a:spcBef>
              <a:spcAft>
                <a:spcPts val="0"/>
              </a:spcAft>
              <a:buClr>
                <a:schemeClr val="tx1"/>
              </a:buClr>
              <a:defRPr/>
            </a:pPr>
            <a:endParaRPr lang="en-GB" sz="2000" dirty="0">
              <a:ea typeface="ＭＳ Ｐゴシック" charset="0"/>
              <a:cs typeface="ＭＳ Ｐゴシック" charset="0"/>
            </a:endParaRPr>
          </a:p>
          <a:p>
            <a:pPr eaLnBrk="1" fontAlgn="auto" hangingPunct="1">
              <a:lnSpc>
                <a:spcPct val="117000"/>
              </a:lnSpc>
              <a:spcBef>
                <a:spcPts val="1500"/>
              </a:spcBef>
              <a:spcAft>
                <a:spcPts val="0"/>
              </a:spcAft>
              <a:buClr>
                <a:schemeClr val="tx1"/>
              </a:buClr>
              <a:defRPr/>
            </a:pPr>
            <a:endParaRPr lang="en-GB" sz="2000" dirty="0" smtClean="0">
              <a:ea typeface="ＭＳ Ｐゴシック" charset="0"/>
              <a:cs typeface="ＭＳ Ｐゴシック" charset="0"/>
            </a:endParaRPr>
          </a:p>
          <a:p>
            <a:pPr eaLnBrk="1" fontAlgn="auto" hangingPunct="1">
              <a:lnSpc>
                <a:spcPct val="117000"/>
              </a:lnSpc>
              <a:spcBef>
                <a:spcPts val="1500"/>
              </a:spcBef>
              <a:spcAft>
                <a:spcPts val="0"/>
              </a:spcAft>
              <a:buClr>
                <a:schemeClr val="tx1"/>
              </a:buClr>
              <a:defRPr/>
            </a:pPr>
            <a:endParaRPr lang="en-GB" sz="2000" dirty="0">
              <a:ea typeface="ＭＳ Ｐゴシック" charset="0"/>
              <a:cs typeface="ＭＳ Ｐゴシック" charset="0"/>
            </a:endParaRPr>
          </a:p>
          <a:p>
            <a:pPr eaLnBrk="1" fontAlgn="auto" hangingPunct="1">
              <a:lnSpc>
                <a:spcPct val="117000"/>
              </a:lnSpc>
              <a:spcBef>
                <a:spcPts val="1500"/>
              </a:spcBef>
              <a:spcAft>
                <a:spcPts val="0"/>
              </a:spcAft>
              <a:buClr>
                <a:schemeClr val="tx1"/>
              </a:buClr>
              <a:defRPr/>
            </a:pPr>
            <a:endParaRPr lang="en-GB" sz="2000" dirty="0">
              <a:ea typeface="ＭＳ Ｐゴシック" charset="0"/>
              <a:cs typeface="ＭＳ Ｐゴシック" charset="0"/>
            </a:endParaRPr>
          </a:p>
        </p:txBody>
      </p:sp>
      <p:pic>
        <p:nvPicPr>
          <p:cNvPr id="161796" name="Picture 4" descr="66a"/>
          <p:cNvPicPr>
            <a:picLocks noChangeAspect="1" noChangeArrowheads="1"/>
          </p:cNvPicPr>
          <p:nvPr/>
        </p:nvPicPr>
        <p:blipFill>
          <a:blip r:embed="rId3" cstate="print"/>
          <a:srcRect/>
          <a:stretch>
            <a:fillRect/>
          </a:stretch>
        </p:blipFill>
        <p:spPr bwMode="auto">
          <a:xfrm>
            <a:off x="685800" y="685800"/>
            <a:ext cx="4051300" cy="5410200"/>
          </a:xfrm>
          <a:prstGeom prst="rect">
            <a:avLst/>
          </a:prstGeom>
          <a:noFill/>
        </p:spPr>
      </p:pic>
      <p:pic>
        <p:nvPicPr>
          <p:cNvPr id="161797" name="Picture 5" descr="66b"/>
          <p:cNvPicPr>
            <a:picLocks noChangeAspect="1" noChangeArrowheads="1"/>
          </p:cNvPicPr>
          <p:nvPr/>
        </p:nvPicPr>
        <p:blipFill>
          <a:blip r:embed="rId4" cstate="print"/>
          <a:srcRect/>
          <a:stretch>
            <a:fillRect/>
          </a:stretch>
        </p:blipFill>
        <p:spPr bwMode="auto">
          <a:xfrm>
            <a:off x="5334000" y="3733800"/>
            <a:ext cx="3048000" cy="2286000"/>
          </a:xfrm>
          <a:prstGeom prst="rect">
            <a:avLst/>
          </a:prstGeom>
          <a:noFill/>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66800" y="228600"/>
            <a:ext cx="5181600" cy="152400"/>
          </a:xfrm>
        </p:spPr>
        <p:txBody>
          <a:bodyPr/>
          <a:lstStyle/>
          <a:p>
            <a:pPr eaLnBrk="1" fontAlgn="auto" hangingPunct="1">
              <a:spcAft>
                <a:spcPts val="0"/>
              </a:spcAft>
              <a:defRPr/>
            </a:pPr>
            <a:r>
              <a:rPr lang="en-US" sz="3200" dirty="0" smtClean="0">
                <a:solidFill>
                  <a:srgbClr val="FFFFFF"/>
                </a:solidFill>
                <a:effectLst>
                  <a:outerShdw blurRad="50800" dist="38100" dir="2700000" algn="tl" rotWithShape="0">
                    <a:prstClr val="black">
                      <a:alpha val="40000"/>
                    </a:prstClr>
                  </a:outerShdw>
                </a:effectLst>
              </a:rPr>
              <a:t>5b. STORING </a:t>
            </a:r>
            <a:r>
              <a:rPr lang="en-US" sz="3200" dirty="0">
                <a:solidFill>
                  <a:srgbClr val="FFFFFF"/>
                </a:solidFill>
                <a:effectLst>
                  <a:outerShdw blurRad="50800" dist="38100" dir="2700000" algn="tl" rotWithShape="0">
                    <a:prstClr val="black">
                      <a:alpha val="40000"/>
                    </a:prstClr>
                  </a:outerShdw>
                </a:effectLst>
              </a:rPr>
              <a:t>SEED</a:t>
            </a:r>
          </a:p>
          <a:p>
            <a:pPr eaLnBrk="1" fontAlgn="auto" hangingPunct="1">
              <a:spcAft>
                <a:spcPts val="0"/>
              </a:spcAft>
              <a:defRPr/>
            </a:pPr>
            <a:endParaRPr lang="en-US" sz="3200" dirty="0">
              <a:effectLst>
                <a:outerShdw blurRad="50800" dist="38100" dir="2700000" algn="tl" rotWithShape="0">
                  <a:prstClr val="black">
                    <a:alpha val="40000"/>
                  </a:prstClr>
                </a:outerShdw>
              </a:effectLst>
            </a:endParaRPr>
          </a:p>
        </p:txBody>
      </p:sp>
      <p:pic>
        <p:nvPicPr>
          <p:cNvPr id="162819" name="Picture 3" descr="67"/>
          <p:cNvPicPr>
            <a:picLocks noGrp="1" noChangeAspect="1" noChangeArrowheads="1"/>
          </p:cNvPicPr>
          <p:nvPr>
            <p:ph sz="quarter" idx="4294967295"/>
          </p:nvPr>
        </p:nvPicPr>
        <p:blipFill>
          <a:blip r:embed="rId3" cstate="print"/>
          <a:srcRect/>
          <a:stretch>
            <a:fillRect/>
          </a:stretch>
        </p:blipFill>
        <p:spPr>
          <a:xfrm>
            <a:off x="1257300" y="1219200"/>
            <a:ext cx="6553200" cy="4972050"/>
          </a:xfrm>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eaLnBrk="1" fontAlgn="auto" hangingPunct="1">
              <a:spcAft>
                <a:spcPts val="0"/>
              </a:spcAft>
              <a:defRPr/>
            </a:pPr>
            <a:r>
              <a:rPr lang="en-US" sz="2400" dirty="0"/>
              <a:t>To maximize the life of your seed keep it</a:t>
            </a:r>
            <a:r>
              <a:rPr lang="en-US" dirty="0"/>
              <a:t> </a:t>
            </a:r>
          </a:p>
          <a:p>
            <a:pPr marL="342900" indent="-342900" eaLnBrk="1" fontAlgn="auto" hangingPunct="1">
              <a:spcAft>
                <a:spcPts val="0"/>
              </a:spcAft>
              <a:buFont typeface="Arial"/>
              <a:buChar char="•"/>
              <a:defRPr/>
            </a:pPr>
            <a:r>
              <a:rPr lang="en-US" sz="2000" dirty="0" smtClean="0"/>
              <a:t>Cool.</a:t>
            </a:r>
          </a:p>
          <a:p>
            <a:pPr marL="342900" indent="-342900" eaLnBrk="1" fontAlgn="auto" hangingPunct="1">
              <a:spcAft>
                <a:spcPts val="0"/>
              </a:spcAft>
              <a:buFont typeface="Arial"/>
              <a:buChar char="•"/>
              <a:defRPr/>
            </a:pPr>
            <a:r>
              <a:rPr lang="en-US" sz="2000" dirty="0" smtClean="0"/>
              <a:t>Dry.</a:t>
            </a:r>
          </a:p>
          <a:p>
            <a:pPr marL="342900" indent="-342900" eaLnBrk="1" fontAlgn="auto" hangingPunct="1">
              <a:spcAft>
                <a:spcPts val="0"/>
              </a:spcAft>
              <a:buFont typeface="Arial"/>
              <a:buChar char="•"/>
              <a:defRPr/>
            </a:pPr>
            <a:r>
              <a:rPr lang="en-US" sz="2000" dirty="0"/>
              <a:t>Protected from insects and rodents.</a:t>
            </a:r>
          </a:p>
          <a:p>
            <a:pPr eaLnBrk="1" fontAlgn="auto" hangingPunct="1">
              <a:spcAft>
                <a:spcPts val="0"/>
              </a:spcAft>
              <a:defRPr/>
            </a:pPr>
            <a:endParaRPr lang="en-US" dirty="0"/>
          </a:p>
          <a:p>
            <a:pPr eaLnBrk="1" fontAlgn="auto" hangingPunct="1">
              <a:spcAft>
                <a:spcPts val="0"/>
              </a:spcAft>
              <a:defRPr/>
            </a:pPr>
            <a:r>
              <a:rPr lang="en-US" dirty="0"/>
              <a:t>THE most important thing to remember is that the seed should be </a:t>
            </a:r>
            <a:r>
              <a:rPr lang="en-US" u="sng" dirty="0"/>
              <a:t>very dry </a:t>
            </a:r>
            <a:r>
              <a:rPr lang="en-US" dirty="0"/>
              <a:t>before it is placed in storage.  </a:t>
            </a:r>
          </a:p>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endParaRPr lang="en-US" dirty="0" smtClean="0"/>
          </a:p>
          <a:p>
            <a:pPr eaLnBrk="1" fontAlgn="auto" hangingPunct="1">
              <a:spcAft>
                <a:spcPts val="0"/>
              </a:spcAft>
              <a:defRPr/>
            </a:pPr>
            <a:endParaRPr lang="en-US" dirty="0"/>
          </a:p>
        </p:txBody>
      </p:sp>
      <p:pic>
        <p:nvPicPr>
          <p:cNvPr id="164867" name="Picture 3" descr="68"/>
          <p:cNvPicPr>
            <a:picLocks noGrp="1" noChangeAspect="1" noChangeArrowheads="1"/>
          </p:cNvPicPr>
          <p:nvPr>
            <p:ph sz="quarter" idx="4294967295"/>
          </p:nvPr>
        </p:nvPicPr>
        <p:blipFill>
          <a:blip r:embed="rId3" cstate="print"/>
          <a:srcRect/>
          <a:stretch>
            <a:fillRect/>
          </a:stretch>
        </p:blipFill>
        <p:spPr>
          <a:xfrm>
            <a:off x="388938" y="271463"/>
            <a:ext cx="4640262" cy="6094412"/>
          </a:xfrm>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Placeholder 2"/>
          <p:cNvSpPr>
            <a:spLocks noGrp="1"/>
          </p:cNvSpPr>
          <p:nvPr>
            <p:ph type="body" sz="quarter" idx="11"/>
          </p:nvPr>
        </p:nvSpPr>
        <p:spPr>
          <a:xfrm>
            <a:off x="914400" y="685800"/>
            <a:ext cx="7467600" cy="5715000"/>
          </a:xfrm>
        </p:spPr>
        <p:txBody>
          <a:bodyPr/>
          <a:lstStyle/>
          <a:p>
            <a:pPr eaLnBrk="1" hangingPunct="1"/>
            <a:r>
              <a:rPr lang="en-US" sz="2800" dirty="0" smtClean="0">
                <a:ea typeface="ＭＳ Ｐゴシック" pitchFamily="-123" charset="-128"/>
                <a:cs typeface="ＭＳ Ｐゴシック" pitchFamily="-123" charset="-128"/>
              </a:rPr>
              <a:t>Every seed has a different longevity based on how it is stored.</a:t>
            </a:r>
          </a:p>
          <a:p>
            <a:pPr eaLnBrk="1" hangingPunct="1"/>
            <a:endParaRPr lang="en-US" sz="2400" u="sng" dirty="0" smtClean="0">
              <a:ea typeface="ＭＳ Ｐゴシック" pitchFamily="-123" charset="-128"/>
              <a:cs typeface="ＭＳ Ｐゴシック" pitchFamily="-123" charset="-128"/>
            </a:endParaRPr>
          </a:p>
          <a:p>
            <a:pPr eaLnBrk="1" hangingPunct="1"/>
            <a:r>
              <a:rPr lang="en-US" sz="2400" dirty="0" smtClean="0">
                <a:ea typeface="ＭＳ Ｐゴシック" pitchFamily="-123" charset="-128"/>
                <a:cs typeface="ＭＳ Ｐゴシック" pitchFamily="-123" charset="-128"/>
              </a:rPr>
              <a:t>A general rule for typical* storage:</a:t>
            </a:r>
          </a:p>
          <a:p>
            <a:pPr eaLnBrk="1" hangingPunct="1"/>
            <a:r>
              <a:rPr lang="en-US" b="1" dirty="0" smtClean="0">
                <a:ea typeface="ＭＳ Ｐゴシック" pitchFamily="-123" charset="-128"/>
                <a:cs typeface="ＭＳ Ｐゴシック" pitchFamily="-123" charset="-128"/>
              </a:rPr>
              <a:t>1 year</a:t>
            </a:r>
            <a:r>
              <a:rPr lang="en-US" dirty="0" smtClean="0">
                <a:ea typeface="ＭＳ Ｐゴシック" pitchFamily="-123" charset="-128"/>
                <a:cs typeface="ＭＳ Ｐゴシック" pitchFamily="-123" charset="-128"/>
              </a:rPr>
              <a:t>:  onion, parsley, parsnip, salsify.</a:t>
            </a:r>
          </a:p>
          <a:p>
            <a:pPr eaLnBrk="1" hangingPunct="1"/>
            <a:r>
              <a:rPr lang="en-US" b="1" dirty="0" smtClean="0">
                <a:ea typeface="ＭＳ Ｐゴシック" pitchFamily="-123" charset="-128"/>
                <a:cs typeface="ＭＳ Ｐゴシック" pitchFamily="-123" charset="-128"/>
              </a:rPr>
              <a:t>2 year:  </a:t>
            </a:r>
            <a:r>
              <a:rPr lang="en-US" dirty="0" smtClean="0">
                <a:ea typeface="ＭＳ Ｐゴシック" pitchFamily="-123" charset="-128"/>
                <a:cs typeface="ＭＳ Ｐゴシック" pitchFamily="-123" charset="-128"/>
              </a:rPr>
              <a:t>dandelion, sweet corn, leek, okra, pepper.</a:t>
            </a:r>
          </a:p>
          <a:p>
            <a:pPr eaLnBrk="1" hangingPunct="1"/>
            <a:r>
              <a:rPr lang="en-US" b="1" dirty="0" smtClean="0">
                <a:ea typeface="ＭＳ Ｐゴシック" pitchFamily="-123" charset="-128"/>
                <a:cs typeface="ＭＳ Ｐゴシック" pitchFamily="-123" charset="-128"/>
              </a:rPr>
              <a:t>3 year:  </a:t>
            </a:r>
            <a:r>
              <a:rPr lang="en-US" dirty="0" smtClean="0">
                <a:ea typeface="ＭＳ Ｐゴシック" pitchFamily="-123" charset="-128"/>
                <a:cs typeface="ＭＳ Ｐゴシック" pitchFamily="-123" charset="-128"/>
              </a:rPr>
              <a:t>asparagus, beans,  carrot, celeriac, celery, chervil, Chinese cabbage, kohlrabi, pea, spinach.</a:t>
            </a:r>
          </a:p>
          <a:p>
            <a:pPr eaLnBrk="1" hangingPunct="1"/>
            <a:r>
              <a:rPr lang="en-US" b="1" dirty="0" smtClean="0">
                <a:ea typeface="ＭＳ Ｐゴシック" pitchFamily="-123" charset="-128"/>
                <a:cs typeface="ＭＳ Ｐゴシック" pitchFamily="-123" charset="-128"/>
              </a:rPr>
              <a:t>4 years:  </a:t>
            </a:r>
            <a:r>
              <a:rPr lang="en-US" dirty="0" smtClean="0">
                <a:ea typeface="ＭＳ Ｐゴシック" pitchFamily="-123" charset="-128"/>
                <a:cs typeface="ＭＳ Ｐゴシック" pitchFamily="-123" charset="-128"/>
              </a:rPr>
              <a:t>beets, Brussels sprouts, cabbage, cauliflower, chicory, eggplant, fennel, kale, mustard, pumpkin, rutabaga, squash, Swiss chard, tomato, turnip, watermelon.</a:t>
            </a:r>
          </a:p>
          <a:p>
            <a:pPr eaLnBrk="1" hangingPunct="1"/>
            <a:r>
              <a:rPr lang="en-US" b="1" dirty="0" smtClean="0">
                <a:ea typeface="ＭＳ Ｐゴシック" pitchFamily="-123" charset="-128"/>
                <a:cs typeface="ＭＳ Ｐゴシック" pitchFamily="-123" charset="-128"/>
              </a:rPr>
              <a:t>5 years:  </a:t>
            </a:r>
            <a:r>
              <a:rPr lang="en-US" dirty="0" smtClean="0">
                <a:ea typeface="ＭＳ Ｐゴシック" pitchFamily="-123" charset="-128"/>
                <a:cs typeface="ＭＳ Ｐゴシック" pitchFamily="-123" charset="-128"/>
              </a:rPr>
              <a:t>cardoon, collards, endive, lettuce, muskmelon, radish, water cress.</a:t>
            </a:r>
          </a:p>
          <a:p>
            <a:pPr eaLnBrk="1" hangingPunct="1"/>
            <a:endParaRPr lang="en-US" dirty="0" smtClean="0">
              <a:ea typeface="ＭＳ Ｐゴシック" pitchFamily="-123" charset="-128"/>
              <a:cs typeface="ＭＳ Ｐゴシック" pitchFamily="-123" charset="-128"/>
            </a:endParaRPr>
          </a:p>
          <a:p>
            <a:pPr eaLnBrk="1" hangingPunct="1"/>
            <a:r>
              <a:rPr lang="en-US" dirty="0" smtClean="0">
                <a:ea typeface="ＭＳ Ｐゴシック" pitchFamily="-123" charset="-128"/>
                <a:cs typeface="ＭＳ Ｐゴシック" pitchFamily="-123" charset="-128"/>
              </a:rPr>
              <a:t>*typical might look like ambient indoor conditions </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52475" y="5181600"/>
            <a:ext cx="7781925" cy="990600"/>
          </a:xfrm>
        </p:spPr>
        <p:txBody>
          <a:bodyPr/>
          <a:lstStyle/>
          <a:p>
            <a:pPr eaLnBrk="1" fontAlgn="auto" hangingPunct="1">
              <a:spcAft>
                <a:spcPts val="0"/>
              </a:spcAft>
              <a:defRPr/>
            </a:pPr>
            <a:r>
              <a:rPr lang="en-US" dirty="0" smtClean="0">
                <a:ea typeface="+mj-ea"/>
                <a:cs typeface="+mj-cs"/>
              </a:rPr>
              <a:t>1.  Why save seed?</a:t>
            </a:r>
            <a:endParaRPr lang="en-US" dirty="0">
              <a:ea typeface="+mj-ea"/>
              <a:cs typeface="+mj-cs"/>
            </a:endParaRPr>
          </a:p>
        </p:txBody>
      </p:sp>
      <p:pic>
        <p:nvPicPr>
          <p:cNvPr id="41986" name="Picture 1029" descr="7a"/>
          <p:cNvPicPr>
            <a:picLocks noGrp="1" noChangeAspect="1" noChangeArrowheads="1"/>
          </p:cNvPicPr>
          <p:nvPr>
            <p:ph sz="quarter" idx="4294967295"/>
          </p:nvPr>
        </p:nvPicPr>
        <p:blipFill>
          <a:blip r:embed="rId3" cstate="print"/>
          <a:srcRect/>
          <a:stretch>
            <a:fillRect/>
          </a:stretch>
        </p:blipFill>
        <p:spPr>
          <a:xfrm>
            <a:off x="403225" y="2144713"/>
            <a:ext cx="2909888" cy="1893887"/>
          </a:xfrm>
        </p:spPr>
      </p:pic>
      <p:pic>
        <p:nvPicPr>
          <p:cNvPr id="41987" name="Picture 1030" descr="7b"/>
          <p:cNvPicPr>
            <a:picLocks noGrp="1" noChangeAspect="1" noChangeArrowheads="1"/>
          </p:cNvPicPr>
          <p:nvPr>
            <p:ph sz="quarter" idx="4294967295"/>
          </p:nvPr>
        </p:nvPicPr>
        <p:blipFill>
          <a:blip r:embed="rId4" cstate="print"/>
          <a:srcRect/>
          <a:stretch>
            <a:fillRect/>
          </a:stretch>
        </p:blipFill>
        <p:spPr>
          <a:xfrm>
            <a:off x="3683000" y="1565275"/>
            <a:ext cx="2032000" cy="2905125"/>
          </a:xfrm>
        </p:spPr>
      </p:pic>
      <p:pic>
        <p:nvPicPr>
          <p:cNvPr id="41988" name="Picture 1031" descr="7c"/>
          <p:cNvPicPr>
            <a:picLocks noGrp="1" noChangeAspect="1" noChangeArrowheads="1"/>
          </p:cNvPicPr>
          <p:nvPr>
            <p:ph sz="quarter" idx="4294967295"/>
          </p:nvPr>
        </p:nvPicPr>
        <p:blipFill>
          <a:blip r:embed="rId5" cstate="print"/>
          <a:srcRect/>
          <a:stretch>
            <a:fillRect/>
          </a:stretch>
        </p:blipFill>
        <p:spPr>
          <a:xfrm>
            <a:off x="6067425" y="2076450"/>
            <a:ext cx="2749550" cy="1962150"/>
          </a:xfrm>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685800"/>
            <a:ext cx="7467600" cy="5715000"/>
          </a:xfrm>
        </p:spPr>
        <p:txBody>
          <a:bodyPr/>
          <a:lstStyle/>
          <a:p>
            <a:pPr eaLnBrk="1" fontAlgn="auto" hangingPunct="1">
              <a:spcAft>
                <a:spcPts val="0"/>
              </a:spcAft>
              <a:defRPr/>
            </a:pPr>
            <a:r>
              <a:rPr lang="en-US" sz="2800" dirty="0" smtClean="0"/>
              <a:t>The longevity of a seed also depends upon the TEMPERATURE and DRYNESS in which it is stored.</a:t>
            </a:r>
          </a:p>
          <a:p>
            <a:pPr eaLnBrk="1" fontAlgn="auto" hangingPunct="1">
              <a:spcAft>
                <a:spcPts val="0"/>
              </a:spcAft>
              <a:defRPr/>
            </a:pPr>
            <a:endParaRPr lang="en-US" sz="2400" u="sng" dirty="0"/>
          </a:p>
          <a:p>
            <a:pPr marL="285750" indent="-285750" eaLnBrk="1" fontAlgn="auto" hangingPunct="1">
              <a:spcAft>
                <a:spcPts val="0"/>
              </a:spcAft>
              <a:buFont typeface="Arial"/>
              <a:buChar char="•"/>
              <a:defRPr/>
            </a:pPr>
            <a:r>
              <a:rPr lang="en-US" dirty="0" smtClean="0"/>
              <a:t>For example, a typical life span of a bean is 3 years.   But, with optimum coldness and dryness, a bean seed can last up to 10 years, 20 years if it’s frozen.</a:t>
            </a:r>
          </a:p>
          <a:p>
            <a:pPr eaLnBrk="1" fontAlgn="auto" hangingPunct="1">
              <a:spcAft>
                <a:spcPts val="0"/>
              </a:spcAft>
              <a:defRPr/>
            </a:pPr>
            <a:endParaRPr lang="en-US" dirty="0"/>
          </a:p>
          <a:p>
            <a:pPr marL="285750" indent="-285750" eaLnBrk="1" fontAlgn="auto" hangingPunct="1">
              <a:spcAft>
                <a:spcPts val="0"/>
              </a:spcAft>
              <a:buFont typeface="Arial"/>
              <a:buChar char="•"/>
              <a:defRPr/>
            </a:pPr>
            <a:r>
              <a:rPr lang="en-US" dirty="0" smtClean="0"/>
              <a:t>Dry matters a lot more than cold.</a:t>
            </a: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077200" cy="990600"/>
          </a:xfrm>
        </p:spPr>
        <p:txBody>
          <a:bodyPr>
            <a:normAutofit fontScale="90000"/>
          </a:bodyPr>
          <a:lstStyle/>
          <a:p>
            <a:pPr eaLnBrk="1" fontAlgn="auto" hangingPunct="1">
              <a:spcAft>
                <a:spcPts val="0"/>
              </a:spcAft>
              <a:defRPr/>
            </a:pPr>
            <a:r>
              <a:rPr lang="en-US" sz="3600" dirty="0" smtClean="0">
                <a:ea typeface="+mj-ea"/>
                <a:cs typeface="+mj-cs"/>
              </a:rPr>
              <a:t>6.  Review: Reflecting on the learning</a:t>
            </a:r>
            <a:endParaRPr lang="en-US" sz="3600" dirty="0">
              <a:ea typeface="+mj-ea"/>
              <a:cs typeface="+mj-cs"/>
            </a:endParaRPr>
          </a:p>
        </p:txBody>
      </p:sp>
      <p:pic>
        <p:nvPicPr>
          <p:cNvPr id="171013" name="Picture 5" descr="71a"/>
          <p:cNvPicPr>
            <a:picLocks noGrp="1" noChangeAspect="1" noChangeArrowheads="1"/>
          </p:cNvPicPr>
          <p:nvPr>
            <p:ph sz="quarter" idx="4294967295"/>
          </p:nvPr>
        </p:nvPicPr>
        <p:blipFill>
          <a:blip r:embed="rId3" cstate="print"/>
          <a:srcRect/>
          <a:stretch>
            <a:fillRect/>
          </a:stretch>
        </p:blipFill>
        <p:spPr>
          <a:xfrm>
            <a:off x="608013" y="2286000"/>
            <a:ext cx="2501900" cy="1371600"/>
          </a:xfrm>
        </p:spPr>
      </p:pic>
      <p:pic>
        <p:nvPicPr>
          <p:cNvPr id="171014" name="Picture 6" descr="71b"/>
          <p:cNvPicPr>
            <a:picLocks noGrp="1" noChangeAspect="1" noChangeArrowheads="1"/>
          </p:cNvPicPr>
          <p:nvPr>
            <p:ph sz="quarter" idx="4294967295"/>
          </p:nvPr>
        </p:nvPicPr>
        <p:blipFill>
          <a:blip r:embed="rId4" cstate="print"/>
          <a:srcRect/>
          <a:stretch>
            <a:fillRect/>
          </a:stretch>
        </p:blipFill>
        <p:spPr>
          <a:xfrm>
            <a:off x="3581400" y="1136650"/>
            <a:ext cx="2046288" cy="3436938"/>
          </a:xfrm>
        </p:spPr>
      </p:pic>
      <p:pic>
        <p:nvPicPr>
          <p:cNvPr id="171015" name="Picture 7" descr="71c"/>
          <p:cNvPicPr>
            <a:picLocks noGrp="1" noChangeAspect="1" noChangeArrowheads="1"/>
          </p:cNvPicPr>
          <p:nvPr>
            <p:ph sz="quarter" idx="4294967295"/>
          </p:nvPr>
        </p:nvPicPr>
        <p:blipFill>
          <a:blip r:embed="rId5" cstate="print"/>
          <a:srcRect/>
          <a:stretch>
            <a:fillRect/>
          </a:stretch>
        </p:blipFill>
        <p:spPr>
          <a:xfrm>
            <a:off x="6040438" y="1905000"/>
            <a:ext cx="2405062" cy="2073275"/>
          </a:xfrm>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57800" y="1371600"/>
            <a:ext cx="3505200" cy="5562600"/>
          </a:xfrm>
        </p:spPr>
        <p:txBody>
          <a:bodyPr/>
          <a:lstStyle/>
          <a:p>
            <a:pPr eaLnBrk="1" fontAlgn="auto" hangingPunct="1">
              <a:spcAft>
                <a:spcPts val="0"/>
              </a:spcAft>
              <a:defRPr/>
            </a:pPr>
            <a:endParaRPr lang="en-US" dirty="0" smtClean="0"/>
          </a:p>
          <a:p>
            <a:pPr eaLnBrk="1" fontAlgn="auto" hangingPunct="1">
              <a:spcAft>
                <a:spcPts val="0"/>
              </a:spcAft>
              <a:defRPr/>
            </a:pPr>
            <a:endParaRPr lang="en-US" dirty="0"/>
          </a:p>
          <a:p>
            <a:pPr eaLnBrk="1" fontAlgn="auto" hangingPunct="1">
              <a:spcAft>
                <a:spcPts val="0"/>
              </a:spcAft>
              <a:defRPr/>
            </a:pPr>
            <a:r>
              <a:rPr lang="en-US" sz="2800" dirty="0" smtClean="0">
                <a:effectLst>
                  <a:outerShdw blurRad="50800" dist="38100" dir="2700000" algn="tl" rotWithShape="0">
                    <a:prstClr val="black">
                      <a:alpha val="40000"/>
                    </a:prstClr>
                  </a:outerShdw>
                </a:effectLst>
              </a:rPr>
              <a:t>Reviewing the  questions </a:t>
            </a:r>
            <a:r>
              <a:rPr lang="en-US" sz="2800" dirty="0">
                <a:effectLst>
                  <a:outerShdw blurRad="50800" dist="38100" dir="2700000" algn="tl" rotWithShape="0">
                    <a:prstClr val="black">
                      <a:alpha val="40000"/>
                    </a:prstClr>
                  </a:outerShdw>
                </a:effectLst>
              </a:rPr>
              <a:t>to </a:t>
            </a:r>
            <a:r>
              <a:rPr lang="en-US" sz="2800" dirty="0" smtClean="0">
                <a:effectLst>
                  <a:outerShdw blurRad="50800" dist="38100" dir="2700000" algn="tl" rotWithShape="0">
                    <a:prstClr val="black">
                      <a:alpha val="40000"/>
                    </a:prstClr>
                  </a:outerShdw>
                </a:effectLst>
              </a:rPr>
              <a:t>ask and answer </a:t>
            </a:r>
            <a:r>
              <a:rPr lang="en-US" sz="2800" dirty="0">
                <a:effectLst>
                  <a:outerShdw blurRad="50800" dist="38100" dir="2700000" algn="tl" rotWithShape="0">
                    <a:prstClr val="black">
                      <a:alpha val="40000"/>
                    </a:prstClr>
                  </a:outerShdw>
                </a:effectLst>
              </a:rPr>
              <a:t>before </a:t>
            </a:r>
            <a:r>
              <a:rPr lang="en-US" sz="2800" dirty="0" smtClean="0">
                <a:effectLst>
                  <a:outerShdw blurRad="50800" dist="38100" dir="2700000" algn="tl" rotWithShape="0">
                    <a:prstClr val="black">
                      <a:alpha val="40000"/>
                    </a:prstClr>
                  </a:outerShdw>
                </a:effectLst>
              </a:rPr>
              <a:t>growing seed.</a:t>
            </a:r>
          </a:p>
          <a:p>
            <a:pPr eaLnBrk="1" fontAlgn="auto" hangingPunct="1">
              <a:spcAft>
                <a:spcPts val="0"/>
              </a:spcAft>
              <a:defRPr/>
            </a:pPr>
            <a:endParaRPr lang="en-US" sz="2800" dirty="0">
              <a:effectLst>
                <a:outerShdw blurRad="50800" dist="38100" dir="2700000" algn="tl" rotWithShape="0">
                  <a:prstClr val="black">
                    <a:alpha val="40000"/>
                  </a:prstClr>
                </a:outerShdw>
              </a:effectLst>
            </a:endParaRPr>
          </a:p>
          <a:p>
            <a:pPr marL="342900" indent="-342900" eaLnBrk="1" fontAlgn="auto" hangingPunct="1">
              <a:spcAft>
                <a:spcPts val="0"/>
              </a:spcAft>
              <a:buFontTx/>
              <a:buAutoNum type="arabicPeriod"/>
              <a:defRPr/>
            </a:pPr>
            <a:r>
              <a:rPr lang="en-US" dirty="0"/>
              <a:t>Why am I saving seed?  </a:t>
            </a:r>
          </a:p>
          <a:p>
            <a:pPr marL="342900" indent="-342900" eaLnBrk="1" fontAlgn="auto" hangingPunct="1">
              <a:spcAft>
                <a:spcPts val="0"/>
              </a:spcAft>
              <a:buFontTx/>
              <a:buAutoNum type="arabicPeriod"/>
              <a:defRPr/>
            </a:pPr>
            <a:r>
              <a:rPr lang="en-US" dirty="0"/>
              <a:t>What seed is best for me? </a:t>
            </a:r>
          </a:p>
          <a:p>
            <a:pPr marL="342900" indent="-342900" eaLnBrk="1" fontAlgn="auto" hangingPunct="1">
              <a:spcAft>
                <a:spcPts val="0"/>
              </a:spcAft>
              <a:buFontTx/>
              <a:buAutoNum type="arabicPeriod"/>
              <a:defRPr/>
            </a:pPr>
            <a:r>
              <a:rPr lang="en-US" dirty="0"/>
              <a:t>What biological principles are fundamental to seed saving?</a:t>
            </a:r>
          </a:p>
          <a:p>
            <a:pPr marL="342900" indent="-342900" eaLnBrk="1" fontAlgn="auto" hangingPunct="1">
              <a:spcAft>
                <a:spcPts val="0"/>
              </a:spcAft>
              <a:buFontTx/>
              <a:buAutoNum type="arabicPeriod"/>
              <a:defRPr/>
            </a:pPr>
            <a:r>
              <a:rPr lang="en-US" dirty="0"/>
              <a:t>What skills and techniques are needed to grow and save seed?</a:t>
            </a:r>
          </a:p>
          <a:p>
            <a:pPr eaLnBrk="1" fontAlgn="auto" hangingPunct="1">
              <a:spcAft>
                <a:spcPts val="0"/>
              </a:spcAft>
              <a:defRPr/>
            </a:pPr>
            <a:endParaRPr lang="en-US" dirty="0" smtClean="0"/>
          </a:p>
          <a:p>
            <a:pPr marL="342900" indent="-342900" eaLnBrk="1" fontAlgn="auto" hangingPunct="1">
              <a:spcAft>
                <a:spcPts val="0"/>
              </a:spcAft>
              <a:buFontTx/>
              <a:buAutoNum type="arabicPeriod"/>
              <a:defRPr/>
            </a:pPr>
            <a:endParaRPr lang="en-US" dirty="0"/>
          </a:p>
          <a:p>
            <a:pPr marL="342900" indent="-342900" eaLnBrk="1" fontAlgn="auto" hangingPunct="1">
              <a:spcAft>
                <a:spcPts val="0"/>
              </a:spcAft>
              <a:buFontTx/>
              <a:buAutoNum type="arabicPeriod"/>
              <a:defRPr/>
            </a:pPr>
            <a:endParaRPr lang="en-US" dirty="0" smtClean="0"/>
          </a:p>
          <a:p>
            <a:pPr marL="342900" indent="-342900" eaLnBrk="1" fontAlgn="auto" hangingPunct="1">
              <a:spcAft>
                <a:spcPts val="0"/>
              </a:spcAft>
              <a:buFontTx/>
              <a:buAutoNum type="arabicPeriod"/>
              <a:defRPr/>
            </a:pPr>
            <a:endParaRPr lang="en-US" dirty="0"/>
          </a:p>
        </p:txBody>
      </p:sp>
      <p:pic>
        <p:nvPicPr>
          <p:cNvPr id="173059" name="Picture 3" descr="72"/>
          <p:cNvPicPr>
            <a:picLocks noGrp="1" noChangeAspect="1" noChangeArrowheads="1"/>
          </p:cNvPicPr>
          <p:nvPr>
            <p:ph sz="quarter" idx="4294967295"/>
          </p:nvPr>
        </p:nvPicPr>
        <p:blipFill>
          <a:blip r:embed="rId3" cstate="print"/>
          <a:srcRect/>
          <a:stretch>
            <a:fillRect/>
          </a:stretch>
        </p:blipFill>
        <p:spPr>
          <a:xfrm>
            <a:off x="717550" y="914400"/>
            <a:ext cx="4159250" cy="4195763"/>
          </a:xfr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305800" cy="762000"/>
          </a:xfrm>
        </p:spPr>
        <p:txBody>
          <a:bodyPr/>
          <a:lstStyle/>
          <a:p>
            <a:pPr eaLnBrk="1" fontAlgn="auto" hangingPunct="1">
              <a:spcAft>
                <a:spcPts val="0"/>
              </a:spcAft>
              <a:defRPr/>
            </a:pPr>
            <a:r>
              <a:rPr lang="en-US" dirty="0" smtClean="0">
                <a:ea typeface="+mj-ea"/>
                <a:cs typeface="+mj-cs"/>
              </a:rPr>
              <a:t>A.  Why save seed</a:t>
            </a:r>
            <a:r>
              <a:rPr lang="en-US" dirty="0">
                <a:ea typeface="+mj-ea"/>
                <a:cs typeface="+mj-cs"/>
              </a:rPr>
              <a:t>? </a:t>
            </a:r>
          </a:p>
        </p:txBody>
      </p:sp>
      <p:sp>
        <p:nvSpPr>
          <p:cNvPr id="3" name="Text Placeholder 2"/>
          <p:cNvSpPr>
            <a:spLocks noGrp="1"/>
          </p:cNvSpPr>
          <p:nvPr>
            <p:ph type="body" sz="quarter" idx="14"/>
          </p:nvPr>
        </p:nvSpPr>
        <p:spPr>
          <a:xfrm>
            <a:off x="752475" y="1600200"/>
            <a:ext cx="7772400" cy="4838700"/>
          </a:xfrm>
        </p:spPr>
        <p:txBody>
          <a:bodyPr>
            <a:normAutofit/>
          </a:bodyPr>
          <a:lstStyle/>
          <a:p>
            <a:pPr marL="0" indent="0" eaLnBrk="1" fontAlgn="auto" hangingPunct="1">
              <a:spcAft>
                <a:spcPts val="0"/>
              </a:spcAft>
              <a:defRPr/>
            </a:pPr>
            <a:r>
              <a:rPr lang="en-US" sz="2000" dirty="0" smtClean="0">
                <a:ea typeface="+mn-ea"/>
                <a:cs typeface="+mn-cs"/>
              </a:rPr>
              <a:t>As a member of a community, nation and planet.  </a:t>
            </a:r>
          </a:p>
          <a:p>
            <a:pPr marL="0" indent="0" eaLnBrk="1" fontAlgn="auto" hangingPunct="1">
              <a:spcAft>
                <a:spcPts val="0"/>
              </a:spcAft>
              <a:defRPr/>
            </a:pPr>
            <a:endParaRPr lang="en-US" sz="2000" i="1" dirty="0">
              <a:ea typeface="+mn-ea"/>
              <a:cs typeface="+mn-cs"/>
            </a:endParaRPr>
          </a:p>
          <a:p>
            <a:pPr marL="0" indent="0" eaLnBrk="1" fontAlgn="auto" hangingPunct="1">
              <a:spcAft>
                <a:spcPts val="0"/>
              </a:spcAft>
              <a:defRPr/>
            </a:pPr>
            <a:r>
              <a:rPr lang="en-US" sz="2000" i="1" dirty="0" smtClean="0">
                <a:ea typeface="+mn-ea"/>
                <a:cs typeface="+mn-cs"/>
              </a:rPr>
              <a:t>Why is saving seed important for maintaining a sustainable food system?</a:t>
            </a:r>
          </a:p>
          <a:p>
            <a:pPr eaLnBrk="1" fontAlgn="auto" hangingPunct="1">
              <a:spcAft>
                <a:spcPts val="0"/>
              </a:spcAft>
              <a:buFont typeface="+mj-lt"/>
              <a:buAutoNum type="alphaLcPeriod"/>
              <a:defRPr/>
            </a:pPr>
            <a:endParaRPr lang="en-US" dirty="0">
              <a:ea typeface="+mn-ea"/>
              <a:cs typeface="+mn-cs"/>
            </a:endParaRPr>
          </a:p>
          <a:p>
            <a:pPr marL="0" indent="0" eaLnBrk="1" fontAlgn="auto" hangingPunct="1">
              <a:spcAft>
                <a:spcPts val="0"/>
              </a:spcAft>
              <a:defRPr/>
            </a:pPr>
            <a:endParaRPr lang="en-US" dirty="0" smtClean="0">
              <a:ea typeface="+mn-ea"/>
              <a:cs typeface="+mn-cs"/>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305800" cy="762000"/>
          </a:xfrm>
        </p:spPr>
        <p:txBody>
          <a:bodyPr/>
          <a:lstStyle/>
          <a:p>
            <a:pPr eaLnBrk="1" fontAlgn="auto" hangingPunct="1">
              <a:spcAft>
                <a:spcPts val="0"/>
              </a:spcAft>
              <a:defRPr/>
            </a:pPr>
            <a:r>
              <a:rPr lang="en-US" dirty="0">
                <a:ea typeface="+mj-ea"/>
                <a:cs typeface="+mj-cs"/>
              </a:rPr>
              <a:t>b</a:t>
            </a:r>
            <a:r>
              <a:rPr lang="en-US" dirty="0" smtClean="0">
                <a:ea typeface="+mj-ea"/>
                <a:cs typeface="+mj-cs"/>
              </a:rPr>
              <a:t>.  Why save seed?</a:t>
            </a:r>
            <a:endParaRPr lang="en-US" dirty="0">
              <a:ea typeface="+mj-ea"/>
              <a:cs typeface="+mj-cs"/>
            </a:endParaRPr>
          </a:p>
        </p:txBody>
      </p:sp>
      <p:sp>
        <p:nvSpPr>
          <p:cNvPr id="3" name="Text Placeholder 2"/>
          <p:cNvSpPr>
            <a:spLocks noGrp="1"/>
          </p:cNvSpPr>
          <p:nvPr>
            <p:ph type="body" sz="quarter" idx="14"/>
          </p:nvPr>
        </p:nvSpPr>
        <p:spPr>
          <a:xfrm>
            <a:off x="752475" y="1600200"/>
            <a:ext cx="7772400" cy="4838700"/>
          </a:xfrm>
        </p:spPr>
        <p:txBody>
          <a:bodyPr>
            <a:normAutofit/>
          </a:bodyPr>
          <a:lstStyle/>
          <a:p>
            <a:pPr marL="0" indent="0" eaLnBrk="1" fontAlgn="auto" hangingPunct="1">
              <a:spcAft>
                <a:spcPts val="0"/>
              </a:spcAft>
              <a:defRPr/>
            </a:pPr>
            <a:r>
              <a:rPr lang="en-US" sz="2000" dirty="0" smtClean="0">
                <a:ea typeface="+mn-ea"/>
                <a:cs typeface="+mn-cs"/>
              </a:rPr>
              <a:t>As an individual. </a:t>
            </a:r>
          </a:p>
          <a:p>
            <a:pPr marL="0" indent="0" eaLnBrk="1" fontAlgn="auto" hangingPunct="1">
              <a:spcAft>
                <a:spcPts val="0"/>
              </a:spcAft>
              <a:defRPr/>
            </a:pPr>
            <a:endParaRPr lang="en-US" sz="2000" dirty="0" smtClean="0">
              <a:ea typeface="+mn-ea"/>
              <a:cs typeface="+mn-cs"/>
            </a:endParaRPr>
          </a:p>
          <a:p>
            <a:pPr marL="0" indent="0" eaLnBrk="1" fontAlgn="auto" hangingPunct="1">
              <a:spcAft>
                <a:spcPts val="0"/>
              </a:spcAft>
              <a:defRPr/>
            </a:pPr>
            <a:r>
              <a:rPr lang="en-US" sz="2000" i="1" dirty="0" smtClean="0">
                <a:ea typeface="+mn-ea"/>
                <a:cs typeface="+mn-cs"/>
              </a:rPr>
              <a:t>On what level am I interested in saving seed?  </a:t>
            </a:r>
          </a:p>
          <a:p>
            <a:pPr marL="0" indent="0" eaLnBrk="1" fontAlgn="auto" hangingPunct="1">
              <a:spcAft>
                <a:spcPts val="0"/>
              </a:spcAft>
              <a:defRPr/>
            </a:pPr>
            <a:endParaRPr lang="en-US" sz="2000" i="1" dirty="0" smtClean="0">
              <a:ea typeface="+mn-ea"/>
              <a:cs typeface="+mn-cs"/>
            </a:endParaRPr>
          </a:p>
          <a:p>
            <a:pPr marL="457200" indent="-457200" eaLnBrk="1" fontAlgn="auto" hangingPunct="1">
              <a:spcAft>
                <a:spcPts val="0"/>
              </a:spcAft>
              <a:buFont typeface="+mj-lt"/>
              <a:buAutoNum type="alphaLcPeriod"/>
              <a:defRPr/>
            </a:pPr>
            <a:r>
              <a:rPr lang="en-US" sz="2000" dirty="0">
                <a:ea typeface="+mn-ea"/>
                <a:cs typeface="+mn-cs"/>
              </a:rPr>
              <a:t>To just play around in my garden, maybe seed </a:t>
            </a:r>
            <a:r>
              <a:rPr lang="en-US" sz="2000" dirty="0" smtClean="0">
                <a:ea typeface="+mn-ea"/>
                <a:cs typeface="+mn-cs"/>
              </a:rPr>
              <a:t>swap.</a:t>
            </a:r>
            <a:endParaRPr lang="en-US" sz="2000" dirty="0">
              <a:ea typeface="+mn-ea"/>
              <a:cs typeface="+mn-cs"/>
            </a:endParaRPr>
          </a:p>
          <a:p>
            <a:pPr marL="457200" indent="-457200" eaLnBrk="1" fontAlgn="auto" hangingPunct="1">
              <a:spcAft>
                <a:spcPts val="0"/>
              </a:spcAft>
              <a:buFont typeface="+mj-lt"/>
              <a:buAutoNum type="alphaLcPeriod"/>
              <a:defRPr/>
            </a:pPr>
            <a:r>
              <a:rPr lang="en-US" sz="2000" dirty="0">
                <a:ea typeface="+mn-ea"/>
                <a:cs typeface="+mn-cs"/>
              </a:rPr>
              <a:t> To adapt a variety to your climatic conditions and insure a source of resilient </a:t>
            </a:r>
            <a:r>
              <a:rPr lang="en-US" sz="2000" dirty="0" smtClean="0">
                <a:ea typeface="+mn-ea"/>
                <a:cs typeface="+mn-cs"/>
              </a:rPr>
              <a:t>seed.</a:t>
            </a:r>
            <a:endParaRPr lang="en-US" sz="2000" dirty="0">
              <a:ea typeface="+mn-ea"/>
              <a:cs typeface="+mn-cs"/>
            </a:endParaRPr>
          </a:p>
          <a:p>
            <a:pPr marL="457200" indent="-457200" eaLnBrk="1" fontAlgn="auto" hangingPunct="1">
              <a:spcAft>
                <a:spcPts val="0"/>
              </a:spcAft>
              <a:buFont typeface="+mj-lt"/>
              <a:buAutoNum type="alphaLcPeriod"/>
              <a:defRPr/>
            </a:pPr>
            <a:r>
              <a:rPr lang="en-US" sz="2000" dirty="0" smtClean="0">
                <a:ea typeface="+mn-ea"/>
                <a:cs typeface="+mn-cs"/>
              </a:rPr>
              <a:t>To preserve the genetics of a variety (an heirloom perhaps) and  insure a reliable source.</a:t>
            </a:r>
          </a:p>
          <a:p>
            <a:pPr marL="457200" indent="-457200" eaLnBrk="1" fontAlgn="auto" hangingPunct="1">
              <a:spcAft>
                <a:spcPts val="0"/>
              </a:spcAft>
              <a:buFont typeface="+mj-lt"/>
              <a:buAutoNum type="alphaLcPeriod"/>
              <a:defRPr/>
            </a:pPr>
            <a:r>
              <a:rPr lang="en-US" sz="2000" dirty="0" smtClean="0">
                <a:ea typeface="+mn-ea"/>
                <a:cs typeface="+mn-cs"/>
              </a:rPr>
              <a:t>To contract with seed companies to produce seed as a source of income.</a:t>
            </a:r>
          </a:p>
          <a:p>
            <a:pPr marL="457200" indent="-457200" eaLnBrk="1" fontAlgn="auto" hangingPunct="1">
              <a:spcAft>
                <a:spcPts val="0"/>
              </a:spcAft>
              <a:buFont typeface="+mj-lt"/>
              <a:buAutoNum type="alphaLcPeriod"/>
              <a:defRPr/>
            </a:pPr>
            <a:r>
              <a:rPr lang="en-US" sz="2000" dirty="0" smtClean="0">
                <a:ea typeface="+mn-ea"/>
                <a:cs typeface="+mn-cs"/>
              </a:rPr>
              <a:t>Other?</a:t>
            </a:r>
          </a:p>
          <a:p>
            <a:pPr marL="0" indent="0" eaLnBrk="1" fontAlgn="auto" hangingPunct="1">
              <a:spcAft>
                <a:spcPts val="0"/>
              </a:spcAft>
              <a:defRPr/>
            </a:pPr>
            <a:endParaRPr lang="en-US" dirty="0">
              <a:ea typeface="+mn-ea"/>
              <a:cs typeface="+mn-cs"/>
            </a:endParaRPr>
          </a:p>
          <a:p>
            <a:pPr marL="0" indent="0" eaLnBrk="1" fontAlgn="auto" hangingPunct="1">
              <a:spcAft>
                <a:spcPts val="0"/>
              </a:spcAft>
              <a:defRPr/>
            </a:pPr>
            <a:endParaRPr lang="en-US" dirty="0" smtClean="0">
              <a:ea typeface="+mn-ea"/>
              <a:cs typeface="+mn-cs"/>
            </a:endParaRPr>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140</TotalTime>
  <Words>6870</Words>
  <Application>Microsoft Office PowerPoint</Application>
  <PresentationFormat>On-screen Show (4:3)</PresentationFormat>
  <Paragraphs>760</Paragraphs>
  <Slides>72</Slides>
  <Notes>72</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ClassicPhotoAlbum</vt:lpstr>
      <vt:lpstr>seed Saving</vt:lpstr>
      <vt:lpstr>introductions</vt:lpstr>
      <vt:lpstr>Slide 3</vt:lpstr>
      <vt:lpstr>Fundamental ideas:</vt:lpstr>
      <vt:lpstr>Slide 5</vt:lpstr>
      <vt:lpstr>Slide 6</vt:lpstr>
      <vt:lpstr>1.  Why save seed?</vt:lpstr>
      <vt:lpstr>A.  Why save seed? </vt:lpstr>
      <vt:lpstr>b.  Why save seed?</vt:lpstr>
      <vt:lpstr>2.  What seed is best for me</vt:lpstr>
      <vt:lpstr>Slide 11</vt:lpstr>
      <vt:lpstr>Slide 12</vt:lpstr>
      <vt:lpstr>3. Underlying biological principles:  Plant Taxonomy</vt:lpstr>
      <vt:lpstr>Slide 14</vt:lpstr>
      <vt:lpstr>Slide 15</vt:lpstr>
      <vt:lpstr>Slide 16</vt:lpstr>
      <vt:lpstr>4.   Underlying biological Concepts:  reproduction</vt:lpstr>
      <vt:lpstr>Slide 18</vt:lpstr>
      <vt:lpstr>Slide 19</vt:lpstr>
      <vt:lpstr>Slide 20</vt:lpstr>
      <vt:lpstr>Slide 21</vt:lpstr>
      <vt:lpstr>Slide 22</vt:lpstr>
      <vt:lpstr>Perfect Flowers</vt:lpstr>
      <vt:lpstr>Slide 24</vt:lpstr>
      <vt:lpstr>Slide 25</vt:lpstr>
      <vt:lpstr>imperfect Flowers</vt:lpstr>
      <vt:lpstr>imperfect flowers can be on separate plants: dioecious</vt:lpstr>
      <vt:lpstr>imperfect flowers can be on the same plant: monecious</vt:lpstr>
      <vt:lpstr>Slide 29</vt:lpstr>
      <vt:lpstr>Slide 30</vt:lpstr>
      <vt:lpstr>Slide 31</vt:lpstr>
      <vt:lpstr>Slide 32</vt:lpstr>
      <vt:lpstr>Slide 33</vt:lpstr>
      <vt:lpstr> Mating Systems on a spectrum </vt:lpstr>
      <vt:lpstr>Slide 35</vt:lpstr>
      <vt:lpstr>Slide 36</vt:lpstr>
      <vt:lpstr>Slide 37</vt:lpstr>
      <vt:lpstr>Isolation distances</vt:lpstr>
      <vt:lpstr>Slide 39</vt:lpstr>
      <vt:lpstr>Slide 40</vt:lpstr>
      <vt:lpstr>5. Skills and techniques for seed saving</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6.  Review: Reflecting on the learning</vt:lpstr>
      <vt:lpstr>Slide 72</vt:lpstr>
    </vt:vector>
  </TitlesOfParts>
  <Manager>Micaela Colley</Manager>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Seed Saving Class PPT</dc:title>
  <dc:subject>Seed Saving</dc:subject>
  <dc:creator>Organic Seed Alliance</dc:creator>
  <cp:lastModifiedBy>ron</cp:lastModifiedBy>
  <cp:revision>16</cp:revision>
  <dcterms:created xsi:type="dcterms:W3CDTF">2013-02-25T20:40:35Z</dcterms:created>
  <dcterms:modified xsi:type="dcterms:W3CDTF">2013-08-08T19:23:23Z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3451136</vt:lpwstr>
  </property>
  <property fmtid="{D5CDD505-2E9C-101B-9397-08002B2CF9AE}" pid="3" name="NXPowerLiteSettings">
    <vt:lpwstr>F7000400038000</vt:lpwstr>
  </property>
  <property fmtid="{D5CDD505-2E9C-101B-9397-08002B2CF9AE}" pid="4" name="NXPowerLiteVersion">
    <vt:lpwstr>D5.0.6</vt:lpwstr>
  </property>
</Properties>
</file>