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1" r:id="rId2"/>
    <p:sldId id="284" r:id="rId3"/>
    <p:sldId id="270" r:id="rId4"/>
    <p:sldId id="272" r:id="rId5"/>
    <p:sldId id="271" r:id="rId6"/>
    <p:sldId id="275" r:id="rId7"/>
    <p:sldId id="257" r:id="rId8"/>
    <p:sldId id="258" r:id="rId9"/>
    <p:sldId id="256" r:id="rId10"/>
    <p:sldId id="273" r:id="rId11"/>
    <p:sldId id="267" r:id="rId12"/>
    <p:sldId id="259" r:id="rId13"/>
    <p:sldId id="274" r:id="rId14"/>
    <p:sldId id="262" r:id="rId15"/>
    <p:sldId id="264" r:id="rId16"/>
    <p:sldId id="268" r:id="rId17"/>
    <p:sldId id="261" r:id="rId18"/>
    <p:sldId id="290" r:id="rId19"/>
    <p:sldId id="276" r:id="rId20"/>
    <p:sldId id="281" r:id="rId21"/>
    <p:sldId id="279" r:id="rId22"/>
    <p:sldId id="287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D2"/>
    <a:srgbClr val="3F9BB1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60" d="100"/>
          <a:sy n="6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DDD3F-92A3-4B76-A927-078A2AB5C684}" type="datetimeFigureOut">
              <a:rPr lang="en-CA" smtClean="0"/>
              <a:pPr/>
              <a:t>03/23/2015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91708-9ACF-4307-A0BA-09D33F16D51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1708-9ACF-4307-A0BA-09D33F16D51E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EE40-93BB-4CA2-BE91-2CA452A9126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6A659-E270-4688-9652-F6D4DD8B1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a/a7/Capsicum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30.jpeg"/><Relationship Id="rId4" Type="http://schemas.openxmlformats.org/officeDocument/2006/relationships/hyperlink" Target="http://upload.wikimedia.org/wikipedia/commons/3/32/Thai_pepper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hyperlink" Target="http://www.google.ca/url?sa=i&amp;rct=j&amp;q=&amp;esrc=s&amp;source=images&amp;cd=&amp;cad=rja&amp;uact=8&amp;docid=VK-w4sD89sfTdM&amp;tbnid=cwruxNxsWnIa0M:&amp;ved=0CAYQjRw&amp;url=http://cottagegardener.com/catalog/heirloom-vegetables-a-m/greens-lettuce/?3&amp;ei=mygnU4evF6yG2wXYq4G4Aw&amp;bvm=bv.62922401,d.aWM&amp;psig=AFQjCNHqCRlZb3FmnDrhENOExWRq0C3YJw&amp;ust=1395161623648595" TargetMode="Externa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www.google.ca/url?sa=i&amp;rct=j&amp;q=&amp;esrc=s&amp;source=images&amp;cd=&amp;cad=rja&amp;docid=cEKyXWhLAEGrFM&amp;tbnid=gqlsaRa1Z4Ke9M:&amp;ved=0CAUQjRw&amp;url=http://incredibleseeds.ca/index.php?main_page=product_info&amp;products_id=200&amp;ei=fE71UqnKMOrM2gWG54GIDQ&amp;psig=AFQjCNE5F0qexJC7iVVr1Gpbq3l0YYTUMQ&amp;ust=13918944837009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39.jpeg"/><Relationship Id="rId5" Type="http://schemas.openxmlformats.org/officeDocument/2006/relationships/hyperlink" Target="http://www.google.ca/url?sa=i&amp;rct=j&amp;q=&amp;esrc=s&amp;source=images&amp;cd=&amp;cad=rja&amp;docid=xuWm2biyja5UIM&amp;tbnid=eVwOve8FtvAvFM:&amp;ved=0CAUQjRw&amp;url=http://www.untrainedhousewife.com/heirloom-radishes-for-the-home-vegetable-garden&amp;ei=q071Us2gOuTx2AW024DwDg&amp;psig=AFQjCNE5F0qexJC7iVVr1Gpbq3l0YYTUMQ&amp;ust=1391894483700937" TargetMode="External"/><Relationship Id="rId10" Type="http://schemas.openxmlformats.org/officeDocument/2006/relationships/image" Target="../media/image38.jpeg"/><Relationship Id="rId4" Type="http://schemas.openxmlformats.org/officeDocument/2006/relationships/image" Target="../media/image35.jpeg"/><Relationship Id="rId9" Type="http://schemas.openxmlformats.org/officeDocument/2006/relationships/hyperlink" Target="http://www.swallowtailgardenseeds.com/veggies/radishe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hyperlink" Target="http://www.google.ca/url?sa=i&amp;rct=j&amp;q=&amp;esrc=s&amp;source=images&amp;cd=&amp;cad=rja&amp;uact=8&amp;docid=yBtaWYTxopS1JM&amp;tbnid=Kkt6NGdfas1c7M:&amp;ved=0CAYQjRw&amp;url=http://listverse.com/2011/11/11/20-heirloom-vegetables/&amp;ei=eSwnU6S9J8ii2AXRmoHoAg&amp;bvm=bv.62922401,d.aWM&amp;psig=AFQjCNFlr9Jsx9Y1seoP27k1Mu_QtDV4wA&amp;ust=139516204955712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6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nogmoseedbank.files.wordpress.com/2010/06/beans02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-884dIak5Mmg1M&amp;tbnid=YSXrn2cLezWXhM:&amp;ved=0CAYQjRw&amp;url=http://bestclipartblog.com/6-truck-clip-art.html&amp;ei=L0YnU5GjI5C02wW7o4CAAg&amp;bvm=bv.62922401,d.aWM&amp;psig=AFQjCNGAp8B7inPJBr5f7tOZiq6CJG0YAA&amp;ust=1395169195833849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12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source=images&amp;cd=&amp;cad=rja&amp;docid=xuWm2biyja5UIM&amp;tbnid=eVwOve8FtvAvFM:&amp;ved=0CAUQjRw&amp;url=http://www.untrainedhousewife.com/heirloom-radishes-for-the-home-vegetable-garden&amp;ei=q071Us2gOuTx2AW024DwDg&amp;psig=AFQjCNE5F0qexJC7iVVr1Gpbq3l0YYTUMQ&amp;ust=13918944837009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://upload.wikimedia.org/wikipedia/commons/7/7d/Corncobs.jpg" TargetMode="External"/><Relationship Id="rId5" Type="http://schemas.openxmlformats.org/officeDocument/2006/relationships/hyperlink" Target="http://4.bp.blogspot.com/-CLGRUZY0A7w/T14bkt86MBI/AAAAAAAAA28/F2iDH2IwLK0/s1600/heirloom-tomatoes-6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hyperlink" Target="http://upload.wikimedia.org/wikipedia/commons/a/a7/Capsicum1.jpg" TargetMode="Externa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12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source=images&amp;cd=&amp;cad=rja&amp;docid=xuWm2biyja5UIM&amp;tbnid=eVwOve8FtvAvFM:&amp;ved=0CAUQjRw&amp;url=http://www.untrainedhousewife.com/heirloom-radishes-for-the-home-vegetable-garden&amp;ei=q071Us2gOuTx2AW024DwDg&amp;psig=AFQjCNE5F0qexJC7iVVr1Gpbq3l0YYTUMQ&amp;ust=13918944837009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://upload.wikimedia.org/wikipedia/commons/7/7d/Corncobs.jpg" TargetMode="External"/><Relationship Id="rId5" Type="http://schemas.openxmlformats.org/officeDocument/2006/relationships/hyperlink" Target="http://4.bp.blogspot.com/-CLGRUZY0A7w/T14bkt86MBI/AAAAAAAAA28/F2iDH2IwLK0/s1600/heirloom-tomatoes-6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hyperlink" Target="http://upload.wikimedia.org/wikipedia/commons/a/a7/Capsicum1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Tomato_je.jpg" TargetMode="External"/><Relationship Id="rId2" Type="http://schemas.openxmlformats.org/officeDocument/2006/relationships/hyperlink" Target="http://www.google.ca/url?sa=i&amp;rct=j&amp;q=&amp;esrc=s&amp;source=images&amp;cd=&amp;cad=rja&amp;uact=8&amp;docid=1mOrDj955halAM&amp;tbnid=cVq1inCAXa3o_M:&amp;ved=0CAYQjRw&amp;url=http://www.free-extras.com/search/1/red+tomatoes.htm&amp;ei=qoIgU7ndBYag2QXkzoDwDA&amp;bvm=bv.62788935,d.b2I&amp;psig=AFQjCNF-ulFfHiIHrFzm97z2maZhdgITTQ&amp;ust=139472589818382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hyperlink" Target="http://www.grow-it-organically.com/images/green-beans-harvest01-lg.jpg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n\Desktop\SOW+SAVE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623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0"/>
            <a:ext cx="478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smtClean="0">
                <a:solidFill>
                  <a:srgbClr val="FFFF00"/>
                </a:solidFill>
                <a:latin typeface="Century Gothic" pitchFamily="34" charset="0"/>
              </a:rPr>
              <a:t>Watermelons</a:t>
            </a:r>
            <a:endParaRPr lang="en-CA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16388" name="Picture 4" descr="Daisy or Yellow Ship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4085"/>
            <a:ext cx="5004048" cy="3763915"/>
          </a:xfrm>
          <a:prstGeom prst="rect">
            <a:avLst/>
          </a:prstGeom>
          <a:noFill/>
        </p:spPr>
      </p:pic>
      <p:pic>
        <p:nvPicPr>
          <p:cNvPr id="16390" name="Picture 6" descr="Georgia Rattlesn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00052"/>
            <a:ext cx="4499992" cy="3384776"/>
          </a:xfrm>
          <a:prstGeom prst="rect">
            <a:avLst/>
          </a:prstGeom>
          <a:noFill/>
        </p:spPr>
      </p:pic>
      <p:pic>
        <p:nvPicPr>
          <p:cNvPr id="16392" name="Picture 8" descr="Blacktail Mountain Waterme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644008" cy="3655571"/>
          </a:xfrm>
          <a:prstGeom prst="rect">
            <a:avLst/>
          </a:prstGeom>
          <a:noFill/>
        </p:spPr>
      </p:pic>
      <p:pic>
        <p:nvPicPr>
          <p:cNvPr id="16394" name="Picture 10" descr="Moon and Stars Yellow Fle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99030"/>
            <a:ext cx="4211960" cy="3158970"/>
          </a:xfrm>
          <a:prstGeom prst="rect">
            <a:avLst/>
          </a:prstGeom>
          <a:noFill/>
        </p:spPr>
      </p:pic>
      <p:pic>
        <p:nvPicPr>
          <p:cNvPr id="12290" name="Picture 2" descr="http://www.hawthornfarm.ca/images/watermelon/watermelon_blacktail_mt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140968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16024"/>
            <a:ext cx="5220072" cy="119675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entury Gothic" pitchFamily="34" charset="0"/>
              </a:rPr>
              <a:t>Peppers</a:t>
            </a:r>
            <a:endParaRPr lang="en-US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1030" name="Picture 6" descr="File:Capsicum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747500" cy="4581128"/>
          </a:xfrm>
          <a:prstGeom prst="rect">
            <a:avLst/>
          </a:prstGeom>
          <a:noFill/>
        </p:spPr>
      </p:pic>
      <p:pic>
        <p:nvPicPr>
          <p:cNvPr id="1032" name="Picture 8" descr="File:Thai pepper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563888" cy="2374440"/>
          </a:xfrm>
          <a:prstGeom prst="rect">
            <a:avLst/>
          </a:prstGeom>
          <a:noFill/>
        </p:spPr>
      </p:pic>
      <p:pic>
        <p:nvPicPr>
          <p:cNvPr id="11274" name="Picture 10" descr="http://www.heirloomveggieseed.com/uploads/2/0/6/5/20658528/s302242842699078752_p19_i1_w102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9752" y="1844824"/>
            <a:ext cx="5604247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141763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entury Gothic" pitchFamily="34" charset="0"/>
              </a:rPr>
              <a:t>Lettuces</a:t>
            </a:r>
            <a:endParaRPr lang="en-US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16386" name="Picture 2" descr="http://www.realseeds.co.uk/images/l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4445352" cy="2520280"/>
          </a:xfrm>
          <a:prstGeom prst="rect">
            <a:avLst/>
          </a:prstGeom>
          <a:noFill/>
        </p:spPr>
      </p:pic>
      <p:pic>
        <p:nvPicPr>
          <p:cNvPr id="10242" name="Picture 2" descr="http://safeguardseeds.com/images/detailed/0/Lettuce_Categ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3785320"/>
          </a:xfrm>
          <a:prstGeom prst="rect">
            <a:avLst/>
          </a:prstGeom>
          <a:noFill/>
        </p:spPr>
      </p:pic>
      <p:pic>
        <p:nvPicPr>
          <p:cNvPr id="10244" name="Picture 4" descr="http://safeguardseeds.com/images/detailed/0/Lettuce_Butter_Cru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4225"/>
            <a:ext cx="4427984" cy="3533775"/>
          </a:xfrm>
          <a:prstGeom prst="rect">
            <a:avLst/>
          </a:prstGeom>
          <a:noFill/>
        </p:spPr>
      </p:pic>
      <p:sp>
        <p:nvSpPr>
          <p:cNvPr id="10246" name="AutoShape 6" descr="https://encrypted-tbn2.gstatic.com/images?q=tbn:ANd9GcTpHQnTviD3nSNtD8AeWmKdTmomBt486KxPhXGalEblFDekekYb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2628800" y="-1871663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8" name="Picture 8" descr="https://encrypted-tbn2.gstatic.com/images?q=tbn:ANd9GcTpHQnTviD3nSNtD8AeWmKdTmomBt486KxPhXGalEblFDekekYb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5" y="3716654"/>
            <a:ext cx="4716016" cy="314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ncredibleseeds.ca/images/Hailstone%20Radish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132856"/>
            <a:ext cx="2699792" cy="2597784"/>
          </a:xfrm>
          <a:prstGeom prst="rect">
            <a:avLst/>
          </a:prstGeom>
          <a:noFill/>
        </p:spPr>
      </p:pic>
      <p:pic>
        <p:nvPicPr>
          <p:cNvPr id="6" name="Picture 4" descr="http://plantfreak.files.wordpress.com/2011/12/black-radish-b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12776"/>
            <a:ext cx="2855371" cy="3431456"/>
          </a:xfrm>
          <a:prstGeom prst="rect">
            <a:avLst/>
          </a:prstGeom>
          <a:noFill/>
        </p:spPr>
      </p:pic>
      <p:pic>
        <p:nvPicPr>
          <p:cNvPr id="3" name="Picture 8" descr="http://www.untrainedhousewife.com/wp-content/uploads/2012/07/radish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93096"/>
            <a:ext cx="3923928" cy="2564904"/>
          </a:xfrm>
          <a:prstGeom prst="rect">
            <a:avLst/>
          </a:prstGeom>
          <a:noFill/>
        </p:spPr>
      </p:pic>
      <p:pic>
        <p:nvPicPr>
          <p:cNvPr id="5" name="Picture 2" descr="watermelon radis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776"/>
            <a:ext cx="3923928" cy="2880320"/>
          </a:xfrm>
          <a:prstGeom prst="rect">
            <a:avLst/>
          </a:prstGeom>
          <a:noFill/>
        </p:spPr>
      </p:pic>
      <p:pic>
        <p:nvPicPr>
          <p:cNvPr id="8" name="Picture 4" descr="http://3.bp.blogspot.com/_M1O1crdHCqQ/TAtroGDNIXI/AAAAAAAAEq4/jnXvnSNMctQ/s1600/radis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861243"/>
            <a:ext cx="2880320" cy="199675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39752" y="260648"/>
            <a:ext cx="31357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400" b="1" dirty="0" smtClean="0">
                <a:solidFill>
                  <a:srgbClr val="FFFF00"/>
                </a:solidFill>
                <a:latin typeface="Century Gothic" pitchFamily="34" charset="0"/>
              </a:rPr>
              <a:t>Radishes</a:t>
            </a:r>
            <a:endParaRPr lang="en-CA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4" name="Picture 10" descr="http://www.swallowtailgardenseeds.com/assets/radish_d_avignon_2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3186" y="1"/>
            <a:ext cx="2570814" cy="2132855"/>
          </a:xfrm>
          <a:prstGeom prst="rect">
            <a:avLst/>
          </a:prstGeom>
          <a:noFill/>
        </p:spPr>
      </p:pic>
      <p:pic>
        <p:nvPicPr>
          <p:cNvPr id="7" name="Picture 2" descr="http://livingwellatuhn.files.wordpress.com/2012/07/radishes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2826" y="4581127"/>
            <a:ext cx="2591174" cy="2276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3635896" cy="105273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entury Gothic" pitchFamily="34" charset="0"/>
              </a:rPr>
              <a:t>Potatoes</a:t>
            </a:r>
            <a:endParaRPr lang="en-US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8196" name="Picture 4" descr="http://i0.wp.com/listverse.com/wp-content/uploads/2011/11/potato-all-blue.jpg?resize=463%2C4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052736"/>
            <a:ext cx="2448272" cy="2155825"/>
          </a:xfrm>
          <a:prstGeom prst="rect">
            <a:avLst/>
          </a:prstGeom>
          <a:noFill/>
        </p:spPr>
      </p:pic>
      <p:pic>
        <p:nvPicPr>
          <p:cNvPr id="8198" name="Picture 6" descr="http://4.bp.blogspot.com/-RY75ron0aW8/T-smlckn3aI/AAAAAAAAAxM/8iIJ5W3Y2-k/s640/june+12+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7"/>
            <a:ext cx="3275856" cy="2016224"/>
          </a:xfrm>
          <a:prstGeom prst="rect">
            <a:avLst/>
          </a:prstGeom>
          <a:noFill/>
        </p:spPr>
      </p:pic>
      <p:pic>
        <p:nvPicPr>
          <p:cNvPr id="19462" name="Picture 6" descr="http://www.yorku.ca/plants/images/potato_diversity.png"/>
          <p:cNvPicPr>
            <a:picLocks noChangeAspect="1" noChangeArrowheads="1"/>
          </p:cNvPicPr>
          <p:nvPr/>
        </p:nvPicPr>
        <p:blipFill>
          <a:blip r:embed="rId5" cstate="print"/>
          <a:srcRect l="7560"/>
          <a:stretch>
            <a:fillRect/>
          </a:stretch>
        </p:blipFill>
        <p:spPr bwMode="auto">
          <a:xfrm>
            <a:off x="3275856" y="2900677"/>
            <a:ext cx="5868144" cy="3957324"/>
          </a:xfrm>
          <a:prstGeom prst="rect">
            <a:avLst/>
          </a:prstGeom>
          <a:noFill/>
        </p:spPr>
      </p:pic>
      <p:pic>
        <p:nvPicPr>
          <p:cNvPr id="19458" name="Picture 2" descr="http://glks.ipk-gatersleben.de/images/knollenfoto_k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381371" y="3200776"/>
            <a:ext cx="4038597" cy="3275856"/>
          </a:xfrm>
          <a:prstGeom prst="rect">
            <a:avLst/>
          </a:prstGeom>
          <a:noFill/>
        </p:spPr>
      </p:pic>
      <p:pic>
        <p:nvPicPr>
          <p:cNvPr id="19460" name="Picture 4" descr="http://www-v1.amnh.org/news/wp-content/uploads/2012/05/Potatoes_%C2%A9J.-Miller-1000.jpg"/>
          <p:cNvPicPr>
            <a:picLocks noChangeAspect="1" noChangeArrowheads="1"/>
          </p:cNvPicPr>
          <p:nvPr/>
        </p:nvPicPr>
        <p:blipFill>
          <a:blip r:embed="rId7" cstate="print"/>
          <a:srcRect l="11472" t="3533" r="11667" b="8150"/>
          <a:stretch>
            <a:fillRect/>
          </a:stretch>
        </p:blipFill>
        <p:spPr bwMode="auto">
          <a:xfrm>
            <a:off x="5224577" y="0"/>
            <a:ext cx="3919423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culinate.com/hunk/49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3419872" cy="29295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779912" cy="98072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entury Gothic" pitchFamily="34" charset="0"/>
              </a:rPr>
              <a:t>Carrots</a:t>
            </a:r>
            <a:endParaRPr lang="en-US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http://blog.seedalliance.org/wp-content/uploads/2012/09/CIOA_Carrots_Colo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72817"/>
            <a:ext cx="5940151" cy="5085184"/>
          </a:xfrm>
          <a:prstGeom prst="rect">
            <a:avLst/>
          </a:prstGeom>
          <a:noFill/>
        </p:spPr>
      </p:pic>
      <p:pic>
        <p:nvPicPr>
          <p:cNvPr id="21508" name="Picture 4" descr="different_carrots_horizontal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4"/>
            <a:ext cx="3203849" cy="2132856"/>
          </a:xfrm>
          <a:prstGeom prst="rect">
            <a:avLst/>
          </a:prstGeom>
          <a:noFill/>
        </p:spPr>
      </p:pic>
      <p:pic>
        <p:nvPicPr>
          <p:cNvPr id="7172" name="Picture 4" descr="Organic Heirloom Carro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0"/>
            <a:ext cx="4355977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manesco exotic vegeta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3"/>
            <a:ext cx="4283968" cy="34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912768" cy="764704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entury Gothic" pitchFamily="34" charset="0"/>
              </a:rPr>
              <a:t>Cauliflowers</a:t>
            </a:r>
            <a:endParaRPr lang="en-US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upload.wikimedia.org/wikipedia/commons/5/5d/Woolworths-cauli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07537"/>
            <a:ext cx="4860032" cy="3185559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d/d9/Orange_cauliflo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283968" cy="2996952"/>
          </a:xfrm>
          <a:prstGeom prst="rect">
            <a:avLst/>
          </a:prstGeom>
          <a:noFill/>
        </p:spPr>
      </p:pic>
      <p:pic>
        <p:nvPicPr>
          <p:cNvPr id="2050" name="Picture 2" descr="http://upload.wikimedia.org/wikipedia/commons/1/18/Purple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645024"/>
            <a:ext cx="486003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47864" cy="98072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entury Gothic" pitchFamily="34" charset="0"/>
              </a:rPr>
              <a:t>Apples</a:t>
            </a:r>
            <a:endParaRPr lang="en-US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18434" name="Picture 2" descr="http://urbanext.illinois.edu/fruit/images/app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8"/>
            <a:ext cx="3923929" cy="5877272"/>
          </a:xfrm>
          <a:prstGeom prst="rect">
            <a:avLst/>
          </a:prstGeom>
          <a:noFill/>
        </p:spPr>
      </p:pic>
      <p:pic>
        <p:nvPicPr>
          <p:cNvPr id="18438" name="Picture 6" descr="http://saltspringapplefestival.org/wp-content/uploads/2013/01/Apple-poster-varie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"/>
            <a:ext cx="5184576" cy="7173416"/>
          </a:xfrm>
          <a:prstGeom prst="rect">
            <a:avLst/>
          </a:prstGeom>
          <a:noFill/>
        </p:spPr>
      </p:pic>
      <p:pic>
        <p:nvPicPr>
          <p:cNvPr id="18436" name="Picture 4" descr="http://www.appleluscious.com/festival/images/festival_2006/apple_diversity_mang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"/>
            <a:ext cx="5220072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nogmoseedbank.files.wordpress.com/2010/06/beans02.jpg?w=234&amp;h=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3024336" cy="3136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008" y="47667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Century Gothic" pitchFamily="34" charset="0"/>
              </a:rPr>
              <a:t>All of these different varieties have different “traits”</a:t>
            </a:r>
            <a:endParaRPr lang="en-CA" sz="3600" b="1" dirty="0">
              <a:latin typeface="Century Gothic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0" y="1700808"/>
            <a:ext cx="9144000" cy="1301638"/>
            <a:chOff x="0" y="1700808"/>
            <a:chExt cx="9144000" cy="1301638"/>
          </a:xfrm>
        </p:grpSpPr>
        <p:sp>
          <p:nvSpPr>
            <p:cNvPr id="5" name="TextBox 4"/>
            <p:cNvSpPr txBox="1"/>
            <p:nvPr/>
          </p:nvSpPr>
          <p:spPr>
            <a:xfrm>
              <a:off x="0" y="1700808"/>
              <a:ext cx="9144000" cy="130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CA" sz="2800" b="1" dirty="0" smtClean="0">
                  <a:solidFill>
                    <a:srgbClr val="7030A0"/>
                  </a:solidFill>
                  <a:latin typeface="Century Gothic" pitchFamily="34" charset="0"/>
                </a:rPr>
                <a:t>Another way of saying this is they all have different </a:t>
              </a:r>
              <a:r>
                <a:rPr lang="en-CA" sz="2800" b="1" dirty="0" smtClean="0">
                  <a:solidFill>
                    <a:srgbClr val="FFFF00"/>
                  </a:solidFill>
                  <a:latin typeface="Century Gothic" pitchFamily="34" charset="0"/>
                </a:rPr>
                <a:t>SUPER POWERS!</a:t>
              </a:r>
              <a:endParaRPr lang="en-CA" sz="2800" b="1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5940152" y="2492896"/>
              <a:ext cx="432048" cy="36004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00"/>
                </a:solidFill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2699792" y="2492896"/>
              <a:ext cx="432048" cy="36004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369341" y="3068960"/>
            <a:ext cx="3338563" cy="1008112"/>
            <a:chOff x="369341" y="2852936"/>
            <a:chExt cx="3338563" cy="1008112"/>
          </a:xfrm>
        </p:grpSpPr>
        <p:grpSp>
          <p:nvGrpSpPr>
            <p:cNvPr id="6" name="Group 23"/>
            <p:cNvGrpSpPr/>
            <p:nvPr/>
          </p:nvGrpSpPr>
          <p:grpSpPr>
            <a:xfrm>
              <a:off x="664590" y="2852936"/>
              <a:ext cx="3043314" cy="923330"/>
              <a:chOff x="664590" y="2852936"/>
              <a:chExt cx="3043314" cy="9233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64590" y="2852936"/>
                <a:ext cx="171232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/>
                </a:r>
                <a:br>
                  <a:rPr lang="en-CA" b="1" dirty="0" smtClean="0">
                    <a:solidFill>
                      <a:srgbClr val="FF0000"/>
                    </a:solidFill>
                    <a:latin typeface="Century Gothic" pitchFamily="34" charset="0"/>
                  </a:rPr>
                </a:br>
                <a:r>
                  <a:rPr lang="en-CA" b="1" dirty="0" smtClean="0">
                    <a:solidFill>
                      <a:srgbClr val="7030A0"/>
                    </a:solidFill>
                    <a:latin typeface="Century Gothic" pitchFamily="34" charset="0"/>
                  </a:rPr>
                  <a:t>Survives cold </a:t>
                </a:r>
                <a:br>
                  <a:rPr lang="en-CA" b="1" dirty="0" smtClean="0">
                    <a:solidFill>
                      <a:srgbClr val="7030A0"/>
                    </a:solidFill>
                    <a:latin typeface="Century Gothic" pitchFamily="34" charset="0"/>
                  </a:rPr>
                </a:br>
                <a:r>
                  <a:rPr lang="en-CA" b="1" dirty="0" smtClean="0">
                    <a:solidFill>
                      <a:srgbClr val="7030A0"/>
                    </a:solidFill>
                    <a:latin typeface="Century Gothic" pitchFamily="34" charset="0"/>
                  </a:rPr>
                  <a:t>weather</a:t>
                </a:r>
                <a:endParaRPr lang="en-CA" b="1" dirty="0">
                  <a:solidFill>
                    <a:srgbClr val="7030A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2195736" y="3645024"/>
                <a:ext cx="1512168" cy="72008"/>
              </a:xfrm>
              <a:prstGeom prst="straightConnector1">
                <a:avLst/>
              </a:prstGeom>
              <a:ln w="635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5-Point Star 31"/>
            <p:cNvSpPr/>
            <p:nvPr/>
          </p:nvSpPr>
          <p:spPr>
            <a:xfrm>
              <a:off x="369341" y="3501008"/>
              <a:ext cx="432048" cy="36004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rgbClr val="FFFF00"/>
                  </a:solidFill>
                </a:rPr>
                <a:t>0</a:t>
              </a:r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36"/>
          <p:cNvGrpSpPr/>
          <p:nvPr/>
        </p:nvGrpSpPr>
        <p:grpSpPr>
          <a:xfrm>
            <a:off x="4788024" y="3501008"/>
            <a:ext cx="4089747" cy="954107"/>
            <a:chOff x="4860032" y="3212976"/>
            <a:chExt cx="4089747" cy="954107"/>
          </a:xfrm>
        </p:grpSpPr>
        <p:grpSp>
          <p:nvGrpSpPr>
            <p:cNvPr id="11" name="Group 24"/>
            <p:cNvGrpSpPr/>
            <p:nvPr/>
          </p:nvGrpSpPr>
          <p:grpSpPr>
            <a:xfrm>
              <a:off x="4860032" y="3212976"/>
              <a:ext cx="4089747" cy="954107"/>
              <a:chOff x="4860032" y="3212976"/>
              <a:chExt cx="4089747" cy="95410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124968" y="3212976"/>
                <a:ext cx="2824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/>
                </a:r>
                <a:br>
                  <a:rPr lang="en-CA" sz="20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</a:br>
                <a:r>
                  <a:rPr lang="en-CA" b="1" dirty="0" smtClean="0">
                    <a:solidFill>
                      <a:srgbClr val="7030A0"/>
                    </a:solidFill>
                    <a:latin typeface="Century Gothic" pitchFamily="34" charset="0"/>
                  </a:rPr>
                  <a:t>Grows well even in hot, </a:t>
                </a:r>
                <a:br>
                  <a:rPr lang="en-CA" b="1" dirty="0" smtClean="0">
                    <a:solidFill>
                      <a:srgbClr val="7030A0"/>
                    </a:solidFill>
                    <a:latin typeface="Century Gothic" pitchFamily="34" charset="0"/>
                  </a:rPr>
                </a:br>
                <a:r>
                  <a:rPr lang="en-CA" b="1" dirty="0" smtClean="0">
                    <a:solidFill>
                      <a:srgbClr val="7030A0"/>
                    </a:solidFill>
                    <a:latin typeface="Century Gothic" pitchFamily="34" charset="0"/>
                  </a:rPr>
                  <a:t>dry weather</a:t>
                </a:r>
                <a:endParaRPr lang="en-CA" b="1" dirty="0">
                  <a:solidFill>
                    <a:srgbClr val="7030A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4860032" y="3501008"/>
                <a:ext cx="1296144" cy="432048"/>
              </a:xfrm>
              <a:prstGeom prst="straightConnector1">
                <a:avLst/>
              </a:prstGeom>
              <a:ln w="635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5-Point Star 35"/>
            <p:cNvSpPr/>
            <p:nvPr/>
          </p:nvSpPr>
          <p:spPr>
            <a:xfrm>
              <a:off x="8172400" y="3212976"/>
              <a:ext cx="432048" cy="36004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48"/>
          <p:cNvGrpSpPr/>
          <p:nvPr/>
        </p:nvGrpSpPr>
        <p:grpSpPr>
          <a:xfrm>
            <a:off x="5022687" y="4797152"/>
            <a:ext cx="3797785" cy="1008112"/>
            <a:chOff x="5022687" y="4725144"/>
            <a:chExt cx="3797785" cy="1008112"/>
          </a:xfrm>
        </p:grpSpPr>
        <p:grpSp>
          <p:nvGrpSpPr>
            <p:cNvPr id="14" name="Group 25"/>
            <p:cNvGrpSpPr/>
            <p:nvPr/>
          </p:nvGrpSpPr>
          <p:grpSpPr>
            <a:xfrm>
              <a:off x="5022687" y="4725144"/>
              <a:ext cx="3552869" cy="1008112"/>
              <a:chOff x="5004048" y="4653136"/>
              <a:chExt cx="3552869" cy="100811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065529" y="4984140"/>
                <a:ext cx="249138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/>
                </a:r>
                <a:br>
                  <a:rPr lang="en-CA" sz="20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</a:br>
                <a:r>
                  <a:rPr lang="en-CA" b="1" dirty="0" smtClean="0">
                    <a:solidFill>
                      <a:srgbClr val="7030A0"/>
                    </a:solidFill>
                    <a:latin typeface="Century Gothic" pitchFamily="34" charset="0"/>
                  </a:rPr>
                  <a:t>Very high in vitamins</a:t>
                </a:r>
                <a:endParaRPr lang="en-CA" b="1" dirty="0">
                  <a:solidFill>
                    <a:srgbClr val="7030A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5004048" y="4653136"/>
                <a:ext cx="1224136" cy="576064"/>
              </a:xfrm>
              <a:prstGeom prst="straightConnector1">
                <a:avLst/>
              </a:prstGeom>
              <a:ln w="635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5-Point Star 37"/>
            <p:cNvSpPr/>
            <p:nvPr/>
          </p:nvSpPr>
          <p:spPr>
            <a:xfrm>
              <a:off x="8388424" y="5013176"/>
              <a:ext cx="432048" cy="36004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47"/>
          <p:cNvGrpSpPr/>
          <p:nvPr/>
        </p:nvGrpSpPr>
        <p:grpSpPr>
          <a:xfrm>
            <a:off x="539552" y="5301208"/>
            <a:ext cx="3312368" cy="646331"/>
            <a:chOff x="539552" y="5301208"/>
            <a:chExt cx="3312368" cy="646331"/>
          </a:xfrm>
        </p:grpSpPr>
        <p:grpSp>
          <p:nvGrpSpPr>
            <p:cNvPr id="16" name="Group 26"/>
            <p:cNvGrpSpPr/>
            <p:nvPr/>
          </p:nvGrpSpPr>
          <p:grpSpPr>
            <a:xfrm>
              <a:off x="755576" y="5301208"/>
              <a:ext cx="3096344" cy="646331"/>
              <a:chOff x="971600" y="5013176"/>
              <a:chExt cx="3096344" cy="64633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71600" y="5013176"/>
                <a:ext cx="2160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b="1" dirty="0" smtClean="0">
                    <a:solidFill>
                      <a:srgbClr val="7030A0"/>
                    </a:solidFill>
                    <a:latin typeface="Century Gothic" pitchFamily="34" charset="0"/>
                  </a:rPr>
                  <a:t>Is not killed by disease</a:t>
                </a:r>
                <a:endParaRPr lang="en-CA" b="1" dirty="0">
                  <a:solidFill>
                    <a:srgbClr val="7030A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699792" y="5085184"/>
                <a:ext cx="1368152" cy="360040"/>
              </a:xfrm>
              <a:prstGeom prst="straightConnector1">
                <a:avLst/>
              </a:prstGeom>
              <a:ln w="635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5-Point Star 45"/>
            <p:cNvSpPr/>
            <p:nvPr/>
          </p:nvSpPr>
          <p:spPr>
            <a:xfrm>
              <a:off x="539552" y="5301208"/>
              <a:ext cx="432048" cy="36004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Century Gothic" pitchFamily="34" charset="0"/>
              </a:rPr>
              <a:t>Why don’t we see all of this variety at the grocery store?</a:t>
            </a:r>
          </a:p>
          <a:p>
            <a:pPr algn="ctr"/>
            <a:r>
              <a:rPr lang="en-CA" sz="2400" b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endParaRPr lang="en-CA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7281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7030A0"/>
                </a:solidFill>
                <a:latin typeface="Century Gothic" pitchFamily="34" charset="0"/>
              </a:rPr>
              <a:t>Most varieties of fruits and vegetables you see at the store are there because they are easy to: </a:t>
            </a:r>
          </a:p>
          <a:p>
            <a:pPr algn="ctr"/>
            <a:endParaRPr lang="en-CA" sz="20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3528" y="3140968"/>
            <a:ext cx="2664296" cy="2645272"/>
            <a:chOff x="323528" y="3140968"/>
            <a:chExt cx="2664296" cy="2645272"/>
          </a:xfrm>
        </p:grpSpPr>
        <p:pic>
          <p:nvPicPr>
            <p:cNvPr id="2054" name="Picture 6" descr="An Array of Fresh Vegetables Laying In a Grassy Field - Royalty Free Clipart Pict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365104"/>
              <a:ext cx="2125746" cy="1421136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323528" y="3140968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b="1" dirty="0" smtClean="0">
                  <a:solidFill>
                    <a:srgbClr val="7030A0"/>
                  </a:solidFill>
                  <a:latin typeface="Century Gothic" pitchFamily="34" charset="0"/>
                </a:rPr>
                <a:t>1. Grow and pick </a:t>
              </a:r>
              <a:br>
                <a:rPr lang="en-CA" b="1" dirty="0" smtClean="0">
                  <a:solidFill>
                    <a:srgbClr val="7030A0"/>
                  </a:solidFill>
                  <a:latin typeface="Century Gothic" pitchFamily="34" charset="0"/>
                </a:rPr>
              </a:br>
              <a:r>
                <a:rPr lang="en-CA" b="1" dirty="0" smtClean="0">
                  <a:solidFill>
                    <a:srgbClr val="7030A0"/>
                  </a:solidFill>
                  <a:latin typeface="Century Gothic" pitchFamily="34" charset="0"/>
                </a:rPr>
                <a:t>using farm machines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880" y="2996952"/>
            <a:ext cx="2664296" cy="2906555"/>
            <a:chOff x="3491880" y="2996952"/>
            <a:chExt cx="2664296" cy="2906555"/>
          </a:xfrm>
        </p:grpSpPr>
        <p:pic>
          <p:nvPicPr>
            <p:cNvPr id="2052" name="Picture 4" descr="https://encrypted-tbn3.gstatic.com/images?q=tbn:ANd9GcR8I8S3ls71f3F1JPkkdIfOpnUFDl-6TNQwN03mcvqCn8RzTfsqg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3104" y="4437112"/>
              <a:ext cx="1832992" cy="1466395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3491880" y="2996952"/>
              <a:ext cx="26642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b="1" dirty="0" smtClean="0">
                  <a:solidFill>
                    <a:srgbClr val="7030A0"/>
                  </a:solidFill>
                  <a:latin typeface="Century Gothic" pitchFamily="34" charset="0"/>
                </a:rPr>
                <a:t>2. Transport long distances without</a:t>
              </a:r>
            </a:p>
            <a:p>
              <a:r>
                <a:rPr lang="en-CA" b="1" dirty="0" smtClean="0">
                  <a:solidFill>
                    <a:srgbClr val="7030A0"/>
                  </a:solidFill>
                  <a:latin typeface="Century Gothic" pitchFamily="34" charset="0"/>
                </a:rPr>
                <a:t>being damaged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16216" y="2996952"/>
            <a:ext cx="2376264" cy="2965085"/>
            <a:chOff x="6516216" y="2996952"/>
            <a:chExt cx="2376264" cy="2965085"/>
          </a:xfrm>
        </p:grpSpPr>
        <p:pic>
          <p:nvPicPr>
            <p:cNvPr id="2050" name="Picture 2" descr="http://rebelwithmomentum.files.wordpress.com/2013/04/grocery-cart-clipar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4437112"/>
              <a:ext cx="1584176" cy="1524925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6516216" y="2996952"/>
              <a:ext cx="23762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b="1" dirty="0" smtClean="0">
                  <a:solidFill>
                    <a:srgbClr val="7030A0"/>
                  </a:solidFill>
                  <a:latin typeface="Century Gothic" pitchFamily="34" charset="0"/>
                </a:rPr>
                <a:t>3. Grow in large amounts so the grocery store can buy a lot at once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168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72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Food</a:t>
            </a:r>
          </a:p>
        </p:txBody>
      </p:sp>
      <p:pic>
        <p:nvPicPr>
          <p:cNvPr id="7" name="Picture 8" descr="http://www.untrainedhousewife.com/wp-content/uploads/2012/07/radis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29808"/>
            <a:ext cx="2195736" cy="1728192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8" name="Picture 2" descr="http://www.realseeds.co.uk/images/le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2736304" cy="177281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9" name="Picture 4" descr="http://4.bp.blogspot.com/-CLGRUZY0A7w/T14bkt86MBI/AAAAAAAAA28/F2iDH2IwLK0/s320/heirloom-tomatoes-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"/>
            <a:ext cx="2267743" cy="177281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0" name="Picture 8" descr="http://www.plantsciences.ucdavis.edu/gepts/pb143/LEC02/bean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157192"/>
            <a:ext cx="2376264" cy="170080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6" descr="http://www.yorku.ca/plants/images/potato_diversity.png"/>
          <p:cNvPicPr>
            <a:picLocks noChangeAspect="1" noChangeArrowheads="1"/>
          </p:cNvPicPr>
          <p:nvPr/>
        </p:nvPicPr>
        <p:blipFill>
          <a:blip r:embed="rId8" cstate="print"/>
          <a:srcRect l="7560"/>
          <a:stretch>
            <a:fillRect/>
          </a:stretch>
        </p:blipFill>
        <p:spPr bwMode="auto">
          <a:xfrm>
            <a:off x="6228184" y="5157192"/>
            <a:ext cx="2915816" cy="170080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2" name="Picture 6" descr="File:Capsicum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"/>
            <a:ext cx="1835696" cy="1772816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3" name="Picture 6" descr="File:Corncob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0"/>
            <a:ext cx="2304256" cy="177281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4" name="Picture 10" descr="http://www.heirloomveggieseed.com/uploads/2/0/6/5/20658528/s302242842699078752_p19_i1_w1024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75856" y="5157192"/>
            <a:ext cx="1752328" cy="1700808"/>
          </a:xfrm>
          <a:prstGeom prst="rect">
            <a:avLst/>
          </a:prstGeom>
          <a:noFill/>
        </p:spPr>
      </p:pic>
      <p:pic>
        <p:nvPicPr>
          <p:cNvPr id="1026" name="Picture 2" descr="C:\Users\ron\Desktop\Biodiversity-Wordmark-pp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6512" y="2779349"/>
            <a:ext cx="9183488" cy="226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latin typeface="Century Gothic" pitchFamily="34" charset="0"/>
              </a:rPr>
              <a:t>What about all of those other amazing varieties? </a:t>
            </a:r>
            <a:endParaRPr lang="en-CA" sz="4000" b="1" dirty="0">
              <a:latin typeface="Century Gothic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1180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b="1" dirty="0" smtClean="0">
                <a:solidFill>
                  <a:srgbClr val="7030A0"/>
                </a:solidFill>
                <a:latin typeface="Century Gothic" pitchFamily="34" charset="0"/>
              </a:rPr>
              <a:t>If we don’t save and grow the seeds from these varieties, we will lose them forever. </a:t>
            </a:r>
          </a:p>
          <a:p>
            <a:pPr algn="ctr">
              <a:buNone/>
            </a:pPr>
            <a:endParaRPr lang="en-CA" b="1" dirty="0" smtClean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18" name="Picture 2" descr="Glass gems orig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068960"/>
            <a:ext cx="2694219" cy="2020664"/>
          </a:xfrm>
          <a:prstGeom prst="rect">
            <a:avLst/>
          </a:prstGeom>
          <a:noFill/>
        </p:spPr>
      </p:pic>
      <p:pic>
        <p:nvPicPr>
          <p:cNvPr id="20" name="Picture 2" descr="http://blog.seedalliance.org/wp-content/uploads/2012/09/CIOA_Carrots_Col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852936"/>
            <a:ext cx="2987823" cy="2557785"/>
          </a:xfrm>
          <a:prstGeom prst="rect">
            <a:avLst/>
          </a:prstGeom>
          <a:noFill/>
        </p:spPr>
      </p:pic>
      <p:pic>
        <p:nvPicPr>
          <p:cNvPr id="7" name="Picture 6" descr="This assortment of cherry tomatoes ranges from traditional red to deep purpl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68960"/>
            <a:ext cx="2741231" cy="1880714"/>
          </a:xfrm>
          <a:prstGeom prst="rect">
            <a:avLst/>
          </a:prstGeom>
          <a:noFill/>
        </p:spPr>
      </p:pic>
      <p:sp>
        <p:nvSpPr>
          <p:cNvPr id="10" name="Content Placeholder 15"/>
          <p:cNvSpPr txBox="1">
            <a:spLocks/>
          </p:cNvSpPr>
          <p:nvPr/>
        </p:nvSpPr>
        <p:spPr>
          <a:xfrm>
            <a:off x="467544" y="5560640"/>
            <a:ext cx="8363272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defRPr/>
            </a:pPr>
            <a:r>
              <a:rPr lang="en-CA" sz="2800" b="1" dirty="0" smtClean="0">
                <a:solidFill>
                  <a:srgbClr val="7030A0"/>
                </a:solidFill>
                <a:latin typeface="Century Gothic" pitchFamily="34" charset="0"/>
              </a:rPr>
              <a:t>That means they would become extinct, like…. </a:t>
            </a:r>
            <a:br>
              <a:rPr lang="en-CA" sz="2800" b="1" dirty="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en-CA" sz="2800" b="1" dirty="0" smtClean="0">
                <a:solidFill>
                  <a:srgbClr val="7030A0"/>
                </a:solidFill>
                <a:latin typeface="Century Gothic" pitchFamily="34" charset="0"/>
              </a:rPr>
              <a:t>the dinosaurs! </a:t>
            </a:r>
          </a:p>
          <a:p>
            <a:pPr algn="ctr"/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dirty="0" smtClean="0"/>
          </a:p>
          <a:p>
            <a:pPr algn="ctr"/>
            <a:r>
              <a:rPr lang="en-CA" sz="4400" b="1" dirty="0" smtClean="0">
                <a:latin typeface="Century Gothic" pitchFamily="34" charset="0"/>
              </a:rPr>
              <a:t>If you want </a:t>
            </a:r>
            <a:r>
              <a:rPr lang="en-CA" sz="4400" b="1" smtClean="0">
                <a:latin typeface="Century Gothic" pitchFamily="34" charset="0"/>
              </a:rPr>
              <a:t>to save these</a:t>
            </a:r>
            <a:r>
              <a:rPr lang="en-CA" sz="4400" b="1" dirty="0" smtClean="0">
                <a:latin typeface="Century Gothic" pitchFamily="34" charset="0"/>
              </a:rPr>
              <a:t/>
            </a:r>
            <a:br>
              <a:rPr lang="en-CA" sz="4400" b="1" dirty="0" smtClean="0">
                <a:latin typeface="Century Gothic" pitchFamily="34" charset="0"/>
              </a:rPr>
            </a:br>
            <a:r>
              <a:rPr lang="en-CA" sz="4400" b="1" dirty="0" smtClean="0">
                <a:latin typeface="Century Gothic" pitchFamily="34" charset="0"/>
              </a:rPr>
              <a:t>amazing varieties…</a:t>
            </a:r>
            <a:endParaRPr lang="en-CA" sz="4400" b="1" dirty="0">
              <a:latin typeface="Century Gothic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844824"/>
            <a:ext cx="9144000" cy="4081809"/>
            <a:chOff x="0" y="1844824"/>
            <a:chExt cx="9144000" cy="4081809"/>
          </a:xfrm>
        </p:grpSpPr>
        <p:pic>
          <p:nvPicPr>
            <p:cNvPr id="3" name="Picture 10" descr="http://blogs.kqed.org/bayareabites/files/2010/11/seeds.jpg"/>
            <p:cNvPicPr>
              <a:picLocks noChangeAspect="1" noChangeArrowheads="1"/>
            </p:cNvPicPr>
            <p:nvPr/>
          </p:nvPicPr>
          <p:blipFill>
            <a:blip r:embed="rId2" cstate="print"/>
            <a:srcRect l="5303"/>
            <a:stretch>
              <a:fillRect/>
            </a:stretch>
          </p:blipFill>
          <p:spPr bwMode="auto">
            <a:xfrm>
              <a:off x="2195736" y="1844824"/>
              <a:ext cx="4536504" cy="2984542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0" y="5157192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solidFill>
                    <a:srgbClr val="7030A0"/>
                  </a:solidFill>
                  <a:latin typeface="Century Gothic" pitchFamily="34" charset="0"/>
                </a:rPr>
                <a:t>Start with amazing seeds!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untrainedhousewife.com/wp-content/uploads/2012/07/radis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29808"/>
            <a:ext cx="2195736" cy="1728192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8" name="Picture 2" descr="http://www.realseeds.co.uk/images/le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"/>
            <a:ext cx="2736304" cy="1484784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9" name="Picture 4" descr="http://4.bp.blogspot.com/-CLGRUZY0A7w/T14bkt86MBI/AAAAAAAAA28/F2iDH2IwLK0/s320/heirloom-tomatoes-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"/>
            <a:ext cx="2267743" cy="148478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0" name="Picture 8" descr="http://www.plantsciences.ucdavis.edu/gepts/pb143/LEC02/bean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157192"/>
            <a:ext cx="2376264" cy="170080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6" descr="http://www.yorku.ca/plants/images/potato_diversity.png"/>
          <p:cNvPicPr>
            <a:picLocks noChangeAspect="1" noChangeArrowheads="1"/>
          </p:cNvPicPr>
          <p:nvPr/>
        </p:nvPicPr>
        <p:blipFill>
          <a:blip r:embed="rId8" cstate="print"/>
          <a:srcRect l="7560"/>
          <a:stretch>
            <a:fillRect/>
          </a:stretch>
        </p:blipFill>
        <p:spPr bwMode="auto">
          <a:xfrm>
            <a:off x="6228184" y="5157192"/>
            <a:ext cx="2915816" cy="170080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2" name="Picture 6" descr="File:Capsicum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835696" cy="1484784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3" name="Picture 6" descr="File:Corncob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0"/>
            <a:ext cx="2304256" cy="1484784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4" name="Picture 10" descr="http://www.heirloomveggieseed.com/uploads/2/0/6/5/20658528/s302242842699078752_p19_i1_w1024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75856" y="5157192"/>
            <a:ext cx="1752328" cy="170080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915816" y="2060848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latin typeface="Century Gothic" pitchFamily="34" charset="0"/>
              </a:rPr>
              <a:t>Everybody can protect food biodiversity.</a:t>
            </a:r>
          </a:p>
          <a:p>
            <a:pPr algn="ctr"/>
            <a:endParaRPr lang="en-CA" sz="2800" b="1" dirty="0" smtClean="0">
              <a:latin typeface="Century Gothic" pitchFamily="34" charset="0"/>
            </a:endParaRPr>
          </a:p>
          <a:p>
            <a:pPr algn="ctr"/>
            <a:r>
              <a:rPr lang="en-CA" sz="2800" b="1" dirty="0" smtClean="0">
                <a:latin typeface="Century Gothic" pitchFamily="34" charset="0"/>
              </a:rPr>
              <a:t>Here’s how.</a:t>
            </a:r>
          </a:p>
        </p:txBody>
      </p:sp>
      <p:sp>
        <p:nvSpPr>
          <p:cNvPr id="20" name="Oval 19"/>
          <p:cNvSpPr/>
          <p:nvPr/>
        </p:nvSpPr>
        <p:spPr>
          <a:xfrm>
            <a:off x="144016" y="404664"/>
            <a:ext cx="3059832" cy="25922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  <a:latin typeface="Century Gothic" pitchFamily="34" charset="0"/>
              </a:rPr>
              <a:t>Get seeds from local farmers or seed companies</a:t>
            </a:r>
          </a:p>
          <a:p>
            <a:pPr algn="ctr"/>
            <a:r>
              <a:rPr lang="en-CA" sz="1600" b="1" dirty="0" smtClean="0">
                <a:solidFill>
                  <a:schemeClr val="tx1"/>
                </a:solidFill>
                <a:latin typeface="Century Gothic" pitchFamily="34" charset="0"/>
              </a:rPr>
              <a:t>Ask for rare and endangered varieties in your region</a:t>
            </a:r>
          </a:p>
        </p:txBody>
      </p:sp>
      <p:sp>
        <p:nvSpPr>
          <p:cNvPr id="21" name="Oval 20"/>
          <p:cNvSpPr/>
          <p:nvPr/>
        </p:nvSpPr>
        <p:spPr>
          <a:xfrm>
            <a:off x="323528" y="3717032"/>
            <a:ext cx="2880320" cy="24482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CA" b="1" dirty="0" smtClean="0">
                <a:solidFill>
                  <a:srgbClr val="7030A0"/>
                </a:solidFill>
                <a:latin typeface="Century Gothic" pitchFamily="34" charset="0"/>
              </a:rPr>
              <a:t>Grow some of your own food</a:t>
            </a:r>
          </a:p>
          <a:p>
            <a:pPr algn="ctr"/>
            <a:r>
              <a:rPr lang="en-CA" sz="1600" b="1" dirty="0" smtClean="0">
                <a:solidFill>
                  <a:schemeClr val="tx1"/>
                </a:solidFill>
                <a:latin typeface="Century Gothic" pitchFamily="34" charset="0"/>
              </a:rPr>
              <a:t>Plant your seeds, enjoy the food, and save the new seeds to keep on growing!</a:t>
            </a:r>
          </a:p>
          <a:p>
            <a:pPr algn="ctr"/>
            <a:endParaRPr lang="en-CA" sz="16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68144" y="332656"/>
            <a:ext cx="2952328" cy="25922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7030A0"/>
                </a:solidFill>
                <a:latin typeface="Century Gothic" pitchFamily="34" charset="0"/>
              </a:rPr>
              <a:t>Visit your local Farmer’s Market  </a:t>
            </a:r>
          </a:p>
          <a:p>
            <a:pPr algn="ctr"/>
            <a:r>
              <a:rPr lang="en-CA" sz="1600" b="1" dirty="0" smtClean="0">
                <a:solidFill>
                  <a:schemeClr val="tx1"/>
                </a:solidFill>
                <a:latin typeface="Century Gothic" pitchFamily="34" charset="0"/>
              </a:rPr>
              <a:t>Taste a new variety of fruit or vegetable</a:t>
            </a:r>
          </a:p>
        </p:txBody>
      </p:sp>
      <p:sp>
        <p:nvSpPr>
          <p:cNvPr id="23" name="Oval 22"/>
          <p:cNvSpPr/>
          <p:nvPr/>
        </p:nvSpPr>
        <p:spPr>
          <a:xfrm>
            <a:off x="5940152" y="3717032"/>
            <a:ext cx="2808312" cy="24482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CA" b="1" dirty="0" smtClean="0">
                <a:solidFill>
                  <a:srgbClr val="7030A0"/>
                </a:solidFill>
                <a:latin typeface="Century Gothic" pitchFamily="34" charset="0"/>
              </a:rPr>
              <a:t>Challenge yourself and your school </a:t>
            </a:r>
          </a:p>
          <a:p>
            <a:pPr algn="ctr"/>
            <a:r>
              <a:rPr lang="en-CA" sz="1600" b="1" dirty="0" smtClean="0">
                <a:solidFill>
                  <a:schemeClr val="tx1"/>
                </a:solidFill>
                <a:latin typeface="Century Gothic" pitchFamily="34" charset="0"/>
              </a:rPr>
              <a:t>Grow as many different varieties as possible!</a:t>
            </a:r>
          </a:p>
          <a:p>
            <a:endParaRPr lang="en-CA" b="1" dirty="0" smtClean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1" grpId="0" build="allAtOnce" animBg="1"/>
      <p:bldP spid="22" grpId="0" build="allAtOnce" animBg="1"/>
      <p:bldP spid="23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n\Desktop\SOW+SAVE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385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696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7030A0"/>
                </a:solidFill>
                <a:latin typeface="Century Gothic" pitchFamily="34" charset="0"/>
              </a:rPr>
              <a:t>When you think of a</a:t>
            </a:r>
            <a:r>
              <a:rPr lang="en-CA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CA" sz="2800" b="1" dirty="0" smtClean="0">
                <a:solidFill>
                  <a:srgbClr val="FFFF00"/>
                </a:solidFill>
                <a:latin typeface="Century Gothic" pitchFamily="34" charset="0"/>
              </a:rPr>
              <a:t>bean</a:t>
            </a:r>
            <a:r>
              <a:rPr lang="en-CA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CA" sz="2800" b="1" dirty="0" smtClean="0">
                <a:solidFill>
                  <a:srgbClr val="7030A0"/>
                </a:solidFill>
                <a:latin typeface="Century Gothic" pitchFamily="34" charset="0"/>
              </a:rPr>
              <a:t>what do you imagine?</a:t>
            </a:r>
          </a:p>
          <a:p>
            <a:endParaRPr lang="en-CA" b="1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628800"/>
            <a:ext cx="9144000" cy="4688651"/>
            <a:chOff x="0" y="1628800"/>
            <a:chExt cx="9144000" cy="4688651"/>
          </a:xfrm>
        </p:grpSpPr>
        <p:sp>
          <p:nvSpPr>
            <p:cNvPr id="4" name="Rectangle 3"/>
            <p:cNvSpPr/>
            <p:nvPr/>
          </p:nvSpPr>
          <p:spPr>
            <a:xfrm>
              <a:off x="0" y="5517232"/>
              <a:ext cx="91440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rgbClr val="7030A0"/>
                  </a:solidFill>
                  <a:latin typeface="Century Gothic" pitchFamily="34" charset="0"/>
                </a:rPr>
                <a:t>Something long and green?</a:t>
              </a:r>
            </a:p>
            <a:p>
              <a:endParaRPr lang="en-CA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5" name="Picture 2" descr="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5856" y="1628800"/>
              <a:ext cx="2411760" cy="32077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7030A0"/>
                </a:solidFill>
                <a:latin typeface="Century Gothic" pitchFamily="34" charset="0"/>
              </a:rPr>
              <a:t>When you think of a </a:t>
            </a:r>
            <a:r>
              <a:rPr lang="en-CA" sz="2800" b="1" dirty="0" smtClean="0">
                <a:solidFill>
                  <a:srgbClr val="FFFF00"/>
                </a:solidFill>
                <a:latin typeface="Century Gothic" pitchFamily="34" charset="0"/>
              </a:rPr>
              <a:t>tomato</a:t>
            </a:r>
            <a:r>
              <a:rPr lang="en-CA" sz="2800" b="1" dirty="0" smtClean="0">
                <a:solidFill>
                  <a:srgbClr val="7030A0"/>
                </a:solidFill>
                <a:latin typeface="Century Gothic" pitchFamily="34" charset="0"/>
              </a:rPr>
              <a:t> what do you think of?</a:t>
            </a:r>
            <a:endParaRPr lang="en-CA" sz="2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8434" name="AutoShape 2" descr="data:image/jpeg;base64,/9j/4AAQSkZJRgABAQAAAQABAAD/2wCEAAkGBxQSEhQUExQWFhQXGBYaGBgYGBgfHRoXGBgaFxoaGhkaHCggGBolHBgYITEhJSkrLi4uGh8zODMsNygtLisBCgoKDg0OGhAQGywkICQsLCwsLCwsLCwsLCwsLCwsLCwsLDQsLCwsLCwsLCwsLCwsLCwsLCwsLCwsLCwsLCwsLP/AABEIANgA6gMBIgACEQEDEQH/xAAcAAABBQEBAQAAAAAAAAAAAAAAAQIDBAUGBwj/xAA7EAABAwIDBgMHAwMDBQEAAAABAAIRAyEEMUEFElFhcfAGgZETIjKhscHRQuHxBxRSM2JyQ5KywtIj/8QAGgEAAgMBAQAAAAAAAAAAAAAAAAECAwQFBv/EACwRAAICAQQBAQYHAQAAAAAAAAABAhEDBBIhMUFRBRMiMmFxFIGRobHB8EL/2gAMAwEAAhEDEQA/APcEIQkIEIQgAQhCABCEIAEIUbq7Q8MJ94gkDiBmgCRCQmLnJZG0PE+Go/FUBN7NvcaE5DzSbS7JRhKXEVZsIXF4v+oFNvwUyReCSOAiw68dFk4j+otS+61g8ja3M8eIUHlijTHRZpeD0pC8vq/1Br2j2c8I46zPfNT0f6i1LSxhA+IQQeoMx35Je+iS/AZj0lC47B+P6TrPY5pMxF8tLxPkja39SMHRb7jjVef0tGXNzjYDkJPJTU4vpmeeDJD5kdihebYDxpj8Y6MLQpwMzd27w3nO3QOMRK9B2e2oKbBWLXVYG+WiGl3IHvomnZW1RYQhCYgQhCABCEIAEIQgAQhCABCEIAEIQgAQhCABCbVqBoLnEAASScgAuL2/44DQW0Af+ZEdIBGvEqMpqPZbiwzyOoo63HbQp0W71R4aOefGwzK4Dbfjkf3LH0bsp0nD3rAvqlsGNd0MP/cVx2O2rUqO3i+STBJIJjqVmOqzJzkk+phZpZm06Oni0EYyipc9/wC/c39q+Ja1Yw5zjOmQtP6QFjVMQ45346XnXRZWNxZB3ZMa8ZiwnkFHgsA+qfiO7xk6XsONlHa2tzZd+IUZvHjhdfkaVXEAfE4A5Zz9M9EEhwkPaeQOl+hnyyXOYhzgbgjuNeik2biw2ownKYPQ2Kk8PBQvaE96tJI3pMznlny0PJMqYjcBJMA/XktPE0A1pkbpiTJsBpncg5LlnTWeXHLhwH5sqscNzN2q1KxR47Y+pj3v91tumZ6nNW8JhWt+K8egS4fDQJa3PXOR9u+SbUG87c4Xd1yHpKm580uEZlhpKeTmT6T6R0myvGGIogCiQ1rRAa4y0DhuCAF1OyPHFdxHtKzI1PsDy09qw/VeYF4ae+9FYpYw/RHvJLoseixv5uWe04fxxRa+myuW0/afBVBmmT/i4mDSdrDhHAldWCvntuM3mljxLSACPp5jiuj2B47r4bDigGtrub7tJxJsyLBwsTu+kRdX48u7s5up0fu6cej2AmEq5LYexRiQMRjKjcTV/wAB/o0uQp6u4l0n5LqMLhmUmNZTaGMaIa1ogAchork7MTVcEqEIQIEIQgAQhCABCEIAEIQgAVXaOPZQYX1DAGmpPADUp2OxjKLC95gDmL8hK8l8T+IH13zzIi8AaAczxzPpFeTJsRq02meaX0LPibxS+s5w3t2mJhnnrxdEX0uuQrYxxmTM/TQZ2HJJi94OgiDlzmMjzvkqwv35LDKbfZ6HFhjCNJDnOuTlY68vokw7Tut6T63+6mfQO4+Js0ujprPSy1tmYBppU3cWg34gacRPFLuP5kW0s35f2c1tIgkCBI+fKyh2Btb+3qS4Sw/FaSCMnCfOQt/aWywd4l1hkYvMRE5aHLiuZr4b3oNjpzVuOSa2sxavE4v32Pvya222NqYYPbfcJ96ZJDnuF7Wzadb8LrkZW1h3OZvRk4HfaTZwiPXOCFiuEG6ugmuDnZskclSSp+TqMZtk1MPTZObQHAG260gTEWJgZ6SmYXCg7rQDJMmJmLc+E95ZWzqti05xbpF1r7PxDWP9o6Q1l7SOI43uR6qMltTonCby5Y7vp+x0m0mswtKTG+RYCLmLcJHPRcjRcd1z5u4wOJF5MdUu09pOrv3n/CPhboGnOOZhMp3PAacgqn8Ko6WnvPk3+F1/bJKdLIk5yrEZhQ1KrR8U6RA8u+iaXOfnLRr/AJHLMnJV03yzY5xi9sFb/wB2/BMa284taTOU3gmQM8w3O+cx1VzBuDJi+hJ1/A5KjTAbl5d8lIHc++wpOfFLoqx6d7t+TmX7L7HW7H29UpOBY5zbiRJgkXEgGCIOXCV6VsHxXSrgBxDKh3QBNnEx8PmYgrw6lUiO/JamCxcHnIy9NFKGVxKtRpIZPue/IXDeE/FZ92nXdIMBrybgmYa7iMhOkjy7lbYTUlaOFmwyxSqQIQhSKgQhCABCEIAEjjAkpVxnjzbG6PYtMWBdz4D5H5KM5KKstxYnkkoo5vxxtw1nkB3uNJDW2zFp5nX0XHjGlpkZxANrTYnmSJHmOClxrzJy1PrP5We4Z5d9AufKduz0uDFGEVEa4/nvgn0nQe/tkoi4dCOE3/GqIy77vryVTNSNrD12FoaXFs2JHDhHME5ZpuxsYAx9CoXHcJ3d03LXZOEuAzB9YWUB381HVpb17tIyIsRy6IUvBRkxW1Jdo6LE1S0vYS10wWuAixAPw5TEZrA2tTkdLjp98lUrmvpU3h1g8BmFTqYt994u88vXJTjjbdpoy5dTsVSgwfVyzlZtcy49Vac8kWjvoqlRhC2xOHKre3omwOINN4cIycDIBs5pac9YJg5g3F1fdiN5oFoGup6nXPVZ9GhN5VmpYIkRpvoWpUiIvzQ2o82A8h9yoxTnP0VhryMlVJrwjpafHNKpSaXouyfDYePeN3H5dFahU6eIM3uOH7qRtYrPLc3bOvicIx2x4Jie++qYXfT+UB0pSxBb2DXn07+ys0K8QqkJwMcEyLR0WzcdBHD5TH7L1Twhto1GtpOBgCGvP6jmQfIgzkvEcPViDw7y1XS7Fx5BABh0gh2guJ159yp45uLMOq06yRPcUKlsjHitSa8ZxcWsecK6ugnfJ52SadMEIQgQIQhAFXaeMFGk6odAYHE6BeQ7TrF5LnGXHMn627uu68b48gtpbpgbriRnfeFvIHjnovNdp1xe8Wte+cXtw9Vjzyt0dn2fiqO71M3EVJmDA187xxOXyVN5yuOmtuKc5+k2nsqF7hbO2d876cFmOxFBvaW6j7ZKWmRxmLa/KVWL76acI+Vk9j+mn1iw1SaJlx7wNFm4jFOm1lcDpURYA68XjMCOGqEkiqSb6M0uKN4jitMsAsIME+8PQRIuLcE1zeuWnqSpbyp4PqY1cE3j0S06ZOf005wtXcjscwe/NJh6fxZmxOnO89Sr8eSzl6zT7FZk1mGBfpz807D4dx8+81ZosG8Ld9VpC2Qgj5Hh9VHJlrgt0ml3JSZRbhfwpW0BwVks4SR09YiZHcK03BOOfOecSdM+So3NnUWOMTOZS07yTtzvy/haP9lNgRmQZ0PCeKbXw25JI3RMA8deSOSXBR3IPL7wlc5SPCgJ+/BBNIRyAexwTSf21+f2R31TGyUHv+FoYKtBEd+SzWuVmg647+iZVJHqngLa4a4Uz+sxN/ijWTyHqvQV4h4fxe6W3uSftGXP+F7Tgq4qMa8aj+fmtmCVqjz2vxbZ7l5JkIQtBgBCFX2g8tpPLcw0keQQNK3R514pxBc98gyS6BIIIBMERyAny4Lhca8knUTnzOQJy/hdLtWuZzvM9N6R9p8wuWxhIyPD5/yubN2z0unjtikU636t43y0z/H4UDqloiOPX7J9dgETM3nlwsoaw1iJyHD7qJtQAjWeg4a+aQOA+yT2piMgYnnGSkw+IdTJLCASCMgbHPMIJEjX9MuCcXz59AMrRyUFNpcQBEk6mB+AnkQ4gkGLS0yD56hKhcFncyMETkYMHjB1SCkT3xULcoHY5K9g2xm0RDQBM31MnKZy0Soi3RX/ALckG2o42iZHnKp14AcLEg3F+A5RFuOi6bCUQW2drJMtMGxgTYW5c1zeOdLnni53pvWg6+gV+JVbOXrvj2x9WRYOmSbBa7MNAk2H2Hl0UGBbuNpm7d7eO8ACbaDete08l0+y2b9BryN4kPNoBIB3QADaZ4qqStm2D2RRnYLBhw3gQRn0i5meV1c2Zg3+03w4OpmT/wApsAbkWFpAuVdwWAp0CQN4y0e+4yIB90QIvcmw0N1U2riHFg3HNpsG8XElwIvAiBJzdyPRSUaIuTk6Q3GBrnEB9ps5paCDMboEEmxgmf0iOKysWXE7xBaTbdkEWyuLTOn0lJXr0nvjccPd+O7Z5kDQkDNQ42qIbukkDmbjmTn+6TLYKqKdR2trqsSnVHqN5P3US8UXR5/zzHVMLpSpkWydrjlOUR9YByGZKmojoqrL5DrzvpxVikR35d+aZW2buy33g9O4Xr/gvEB1DdmSwwfO/leV4xs91x1/deo+AMSJNPizenoYiJjRyuwOpHM9oRuFnaoQhbThgszxHPsDuki7Zibibi11prK8UT/bPtOU9JEqM/lZZi+dfc8s2gCSZjvgsHGN88/mLd8l0OPNybeWXlOnJYeNHKO+wuez0mN8GO8OBI1y9fyVWeyM7ETmrldsZQY781RLCbnImJ0UUaUw3r5mU2Uppm/ISculuPkmOtHO/kmSseKlkoyJlM3soGX7m/FA1/e/KwSodk7H5WAF7xmc/OPwrOFeARyy9O7qgDqntfe9r3/HJMizcbiG7u5YBwO8LSZF4jWVzxdInSTbnr3zVgYggc1RZmc+N/tyVkflZgzpLLB/f+DoNl7QEsY7dcwzvAtkNiSCSTB5mAt5m3WhoBLQRaw90EyYnKYJsuQpYogQLC3FD6onjx7yULZqWNS7Omxm0t8kbxGVwdJPGbX9FibQxtRxgn3AQQIGlxKo+3MJDUOYNxHDNKyyMEid9dxc5ziS4zM69VA+rKiLk0uRRKx5cmgpsoIIAMWOSKE5DkAymC9k8SeGXHlz1TK3IlYZjvvqp6bSZA5Tb0+6gYOV8j3xWhhm9UEWzQwNMAmLiRfLT+V33gSsRWa3reBkWzBNuRylcJhxB/ELsfBv+vTsCQ7lIBmewp438SMmqV42eoIQhbzzwKntemXUagBj3Tfpf7K4ke0EEHI2KTVqhxdNM8fx7M5PUcPW8rGxrBBjQx6zJ74hdPtujuucJuCRfMkZydetlzWJGfcev1XOlwekxO1Zj4gZ/ZZ1bgZtp35rVxDVn1WgGcxw/MJI0plMzEDLv8J1eluuAlrpAPumRfTrxTt+JtY5jplHMflRO4/VMLFY0md0EwCTGgGfkmbyka6BIMZg9D9oUbHQbZoJWOcRoTGk/wA2StIgyDyggQZ1tfpZM38+efNBz4wgVg5ydTYHdYMfX8qKUoTRTOO4dKeCJAOWsRkb58bqFLKRYmPDkApkoLkE9xewGAdVDy0j3ACRrBnL0+aoypsNiXsndcWznGvVQJkWxWuIIIsRkQrNevUqRvFzoylVQnteRqUEbBzYMJ+7Guk9800BSsbx+XeqBD6LZP5Wph29fX7qnQZe/otTCU+8vlpmkw8FqjRB8+Pz84IXZeB6M1mXgiMuTfh+Rt+y5ai02+ed+nkMl3vgLC++5/Bsept0sCrcS+JGLVSrGztkIQtpwQQhCAOG8aYWKhIEBwBJgXOXyz8wuExQie+9F6z4swm/RJGbL+REfg+S80x1C/5HfNYs0akdvRZN0Ec9XbylZ+IZ/C1qzI8/vl9FQrU1QdJGW9unmfqootzVytTVZzD+ymgZCeCGmCnuTGtk2558roEIeCUc0jc0iAsJQkQgTBLNo79UJEAhUiEFAx7XjgnOqWgCEwN8s8+X1SIE2wCeGpAFI1qZEVglWaTe/OyZSb89enPqFbosPffcpMZJQZyWnRHqPkeveSqMpiL+Q+0eq1MMy+vAxnqLeevNApMv0KU5X6DQc+EAfPovTvCeD9nQHF1/LT7nzXCbDwPtajGi+9nHDMmegK9TY2AAMgI9FpwR8nI12ThQFQhC0HNBCEIAR7ZBHFeZ7b2cWvc0yYMAmLjQkxlcZ9F6auf8U7OLm+0YBvAQTrByPl3kqs0bVmvSZdk69TyzE0py6zZZlamuixmG3N2ACLiRMA6xylZNenc9eCxM78JWjHq0/wCFUdSWpVpwqr2JLgsM6pTUcK89ihdTUkwaKjmFNcFZLFHucUCogQpyxNNP90CojTqZIIIMEZHmldTSBqAoaQkUjmRIT3sysB015n1QOiNKAn+zTg31TFTEaxSsYnMb3/KmpsRYqFpNV6lSTKbOSu0qZ6+WfTv0UAY+m3SPPhbP6jzWtg6MxpOR+emmUKpQp2iO/wCF0/hrZhq1Gi8C7zwHC/HlxVkFZnyzUVbOp8H7N3GGo4XdZs8NTyk/RdGka2BAyCVboqlR5/JNzk5MEIQmQBCEIAEjmyIORSoQB5/4m2Q6k/3bUyfd+4PEjTkFyWLaBFviFucGOn3Xs2MwzarSx4kH1B4g6Feb7d2QaPuVBLf0kfqvmOGghZMuPbyjs6PU71tff8nIVaMTPr+VSrU1uYmgCZHO3HyVCvRglUHTTMt7VCWLQfThQOYkTKbxyzTNydFcLE0tQMq+zTHU1cLVE6mixlb2aAy/8KwaXRNNNFhRC5qNxT7qC21k7HREGp7E4N45qWmxFkWhradlYp005jFbp0UiDHUqWWWSu0aWkcfRMpU+4WlhKExH+0c84TRVJkuBwRe4NFy4w0cT3deo7E2aKFMN/UY3jz4TyVDwzsIUBvvA9oRl/jy68St9bMWParZxNXqN72x6BCEK4xAhCEACEIQAIQhACKvjMK2q0teJHlI6KwkKGhxbTtHmu29gPoHIOZJ3SB/5XsVzuIwwyzgr2mowOBBAIOYIsQuQ234RsTRuACd052EANMXGWZm2qyZMPodjTa5Piffqeb16UafJVzSW/i8C5jiHAy0jQ+Vjks2pQExbeCoo6akn0ZdWiYtCbuWlaHsoJUFRsaHrwUX9SaKhYmlit7k3CR1NIaKfs4TSy9jHkrfstZTfZ8UEisaeSUU1Z9lyR7JMCuympqTPspm0e+/NT0qenqgi2R06OSu0qeRRSpLW2PsqpXdu0xJ1OgHM6DkmlZTOSStkODwxcQ1oJccgBfjYDNei+G/DwoAPfepGWjenF3NWdhbCp4ZtveqEXefoOAWuFsx4q5ZxdTq9/wAMev5FCVIlWg54IQhIAQhCABCEIAEIQgBEhTkhQwGoKVIkSKe0NmUq4io0HnkfUXXJ7T8GPE+yc1w0DpDo4SSQ7rZdugqEoRl2X4tRkx/KzyHH7IfTkPY5ul22mNCRdZrqJg6995L22pTDhDgCOBE5LKxPhrDPM+zDT/tJF+MZfJUS078M6GP2kv8AtHkjqFrga981FVwpN2u9YXpGK8DtghlU8t4Dz94cuSyq/g2s3IbxvdrmxpFnQePoqpYprwa4azFLycT7E658p71Sey/ZdNW8OV2kA03eQJE8JEjzVd2xqo/6TvQ8Jy019OSjtfoXrNB9NGGKfp6/NKKS3BsGuf8AovtP6TwV3DeEcS6PcDR/ucB6gSflqhQl6ClnxruS/U5htNWqGHJMASeQnjoM13OA8CAXq1Jyswf+xHHkun2fsqlR/wBNgaci79R6uN1dHA32Y8vtDHH5eTjdieDXvh1b/wDNv+I+I/8Az53Xc4PCMpN3abQ1vAceJ4lTIWiEFHo5WbUTyv4v0FCUIShWGdglSJUxAhCEgBCEIAEIQgAQhCABIhCYCJEIUSSBCEIARCEIACkhKhAxEqEJAIhCEAKhCEwFRCEIEKlQhNCFQhCYgQhCQAhCE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76400"/>
            <a:ext cx="3781425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0" y="2204864"/>
            <a:ext cx="9144000" cy="3979604"/>
            <a:chOff x="0" y="2132856"/>
            <a:chExt cx="9144000" cy="3979604"/>
          </a:xfrm>
        </p:grpSpPr>
        <p:sp>
          <p:nvSpPr>
            <p:cNvPr id="3" name="TextBox 2"/>
            <p:cNvSpPr txBox="1"/>
            <p:nvPr/>
          </p:nvSpPr>
          <p:spPr>
            <a:xfrm>
              <a:off x="0" y="558924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rgbClr val="7030A0"/>
                  </a:solidFill>
                </a:rPr>
                <a:t>Something round and red?</a:t>
              </a:r>
              <a:endParaRPr lang="en-CA" sz="2800" b="1" dirty="0">
                <a:solidFill>
                  <a:srgbClr val="7030A0"/>
                </a:solidFill>
              </a:endParaRPr>
            </a:p>
          </p:txBody>
        </p:sp>
        <p:pic>
          <p:nvPicPr>
            <p:cNvPr id="18440" name="Picture 8" descr="File:Tomato j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0757" y="2132856"/>
              <a:ext cx="3611443" cy="30053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7030A0"/>
                </a:solidFill>
                <a:latin typeface="Century Gothic" pitchFamily="34" charset="0"/>
              </a:rPr>
              <a:t>When you think of </a:t>
            </a:r>
            <a:r>
              <a:rPr lang="en-CA" sz="2800" b="1" dirty="0" smtClean="0">
                <a:solidFill>
                  <a:srgbClr val="FFFF00"/>
                </a:solidFill>
                <a:latin typeface="Century Gothic" pitchFamily="34" charset="0"/>
              </a:rPr>
              <a:t>corn</a:t>
            </a:r>
            <a:r>
              <a:rPr lang="en-CA" sz="2800" b="1" dirty="0" smtClean="0">
                <a:solidFill>
                  <a:srgbClr val="7030A0"/>
                </a:solidFill>
                <a:latin typeface="Century Gothic" pitchFamily="34" charset="0"/>
              </a:rPr>
              <a:t> what do you think of?</a:t>
            </a:r>
            <a:endParaRPr lang="en-CA" sz="2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132856"/>
            <a:ext cx="9144000" cy="3979604"/>
            <a:chOff x="0" y="2132856"/>
            <a:chExt cx="9144000" cy="3979604"/>
          </a:xfrm>
        </p:grpSpPr>
        <p:pic>
          <p:nvPicPr>
            <p:cNvPr id="17410" name="Picture 2" descr="http://upload.wikimedia.org/wikipedia/en/6/67/Aa_maize_ear_irregular_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2132856"/>
              <a:ext cx="6624736" cy="272783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0" y="558924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rgbClr val="7030A0"/>
                  </a:solidFill>
                  <a:latin typeface="Century Gothic" pitchFamily="34" charset="0"/>
                </a:rPr>
                <a:t>Something long and yellow?</a:t>
              </a:r>
              <a:endParaRPr lang="en-CA" sz="2800" b="1" dirty="0">
                <a:solidFill>
                  <a:srgbClr val="7030A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48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latin typeface="Century Gothic" pitchFamily="34" charset="0"/>
              </a:rPr>
              <a:t>You’re right! But…….. </a:t>
            </a:r>
            <a:endParaRPr lang="en-CA" sz="48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CA" sz="3200" b="1" dirty="0" smtClean="0">
                <a:solidFill>
                  <a:srgbClr val="7030A0"/>
                </a:solidFill>
                <a:latin typeface="Century Gothic" pitchFamily="34" charset="0"/>
              </a:rPr>
              <a:t>Did you know there are thousands of different varieties of some of our </a:t>
            </a:r>
          </a:p>
          <a:p>
            <a:pPr algn="ctr"/>
            <a:r>
              <a:rPr lang="en-CA" sz="3200" b="1" dirty="0" smtClean="0">
                <a:solidFill>
                  <a:srgbClr val="7030A0"/>
                </a:solidFill>
                <a:latin typeface="Century Gothic" pitchFamily="34" charset="0"/>
              </a:rPr>
              <a:t>favourite foods? </a:t>
            </a:r>
          </a:p>
          <a:p>
            <a:pPr algn="ctr"/>
            <a:r>
              <a:rPr lang="en-CA" sz="3200" b="1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endParaRPr lang="en-CA" sz="32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717032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2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CA" sz="3200" b="1" dirty="0" smtClean="0">
                <a:solidFill>
                  <a:srgbClr val="FFFF00"/>
                </a:solidFill>
                <a:latin typeface="Century Gothic" pitchFamily="34" charset="0"/>
              </a:rPr>
              <a:t>Take a look at some of the amazing varieties of common crops we eat </a:t>
            </a:r>
          </a:p>
          <a:p>
            <a:pPr algn="ctr"/>
            <a:r>
              <a:rPr lang="en-CA" sz="3200" b="1" dirty="0" smtClean="0">
                <a:solidFill>
                  <a:srgbClr val="FFFF00"/>
                </a:solidFill>
                <a:latin typeface="Century Gothic" pitchFamily="34" charset="0"/>
              </a:rPr>
              <a:t>every day.</a:t>
            </a:r>
            <a:endParaRPr lang="en-CA" sz="32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2483768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FFFF00"/>
                </a:solidFill>
                <a:latin typeface="Century Gothic" pitchFamily="34" charset="0"/>
              </a:rPr>
              <a:t>Beans</a:t>
            </a:r>
            <a:endParaRPr lang="en-US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4338" name="AutoShape 2" descr="data:image/jpeg;base64,/9j/4AAQSkZJRgABAQAAAQABAAD/2wCEAAkGBhQSERUUExQVFBQUGBwZGRgYFxYXFRwXFRcXFRgYFxcXHCYfGBwjHRgXHy8gIycpLCwsFR4xNTAqNSYrLCkBCQoKDgwOGg8PGiokHyQsLS0sLCwsLCwsLCwsLCwsLCwsLCwsLCwsLCwsLCwsLCwsKSwsLCwsLCwsLCwsLCwsLP/AABEIAMIBAwMBIgACEQEDEQH/xAAbAAACAgMBAAAAAAAAAAAAAAAFBgMEAAECB//EAEIQAAIBAgQDBgQEBAQGAAcAAAECEQADBBIhMQVBUQYTImFxgTJCkaEjscHRFFLh8AdicvEVFjOCkqIkQ1NzssLi/8QAGgEAAwEBAQEAAAAAAAAAAAAAAwQFAgEABv/EACsRAAICAgIBAwMEAwEBAAAAAAECAAMEERIhMRMiQRQyUQVCYYFxkbEzFf/aAAwDAQACEQMRAD8AVkWrFtahQVIcTbUHvH7vSV8JYkay0DZZ0nnVR3CDZklELnQlpBUqil+xxxnuEWwGRQWJfKhgb6gwOmu/QUX4dxJLyyp23B3Hr+9YW1W6E09TINmXQKytVuiwMytxUd26FBLGAK4xlh+6zlxazaopBa6y8yFXVRWGcL5hUrLnqWAh6H6Vwjg7EGOlBLnDsc9nMBcCL8KEnOQSRog1nxeWlDuDcRNi4RcQkRlKksCuskgHn9t6X+o77Ea+k2Oj3G+K2BUeHvB1DDYians2yzBRqSYHqaa31uJa0dSbBYB7rZUEn7AdSeVMGH7JqPjYk9F0H1OtGeG8PWzbCLv8x5k1YyUlZeSfbHq6ABtoIXs7Z/l+5/euLvZm2dsw9D+9G8tYVoPqN+Yb01/EUcX2bZdUOby2P7Gg7qQYIgjlXoLrQbj/AAwOhdR4lGvmo3+lGryCDpoCyga2sVq1W6q47FG2QMvxCZPTambbVqXk0Xppe5uKCWKyqVjiEmGgef8ASrlZqvS0bQzt1D0nTiZQzjPHFw418THZf1J5CiLNArzri2Jd7zM0iddNfDOmnoB9K7c/FepymsOe4Qfj926W/EKcwFgeESWE/wA0DSTyqbB8YbumAZmvG4AjM5ChWWTIkDSOeniobYwyZCSWBnR9DakQRJGo0JB3gkedTDCoz3c47vIpbLbGddBsCW05c40NTy5PkygEUfEKrxu4qlg6Ns2VyNEGklgB4mOy7gb0UwHHFuHIwyXB8p58/CedAsVwpC6rhhccgAE5Zl2E6GYWIO+33qnxNWzjMIcQCQGkldMxdviOm4rddzD5g3pVo8NUTVHhC2Rc/wAUa12xqiDsbk8jR1I2FQXDVg1BdStCclc3BWVGbNbruhOyxbWaJca4WHshbFkuSxkh1BGUzLlhuTy5Dah9rcUwWHATEqxbKo+JB4ohtueaAKUyR0I1ifMROOYG+rjvlBhVYhSFUD4RmbdjpueulU8HxMrfVgqIPhIQGCu3Mmes+VEuM/w3djusRfJMyjgsJXWG2ymT51QGFuHLJtugkZ0jwkjZioBE/wCbzik1OjuPEAjRjkjyK7qjgX8K+g/IVcqtIslwvC1u5r9w/hYYyU5OQhYg/VR569a1w/hF+4hxPfAXbyggGCiBjII3nKp0GgmjfZm4rrdw7qALgMMFkSVIbOeugj0FBOMY58OwwAzBXRUt3hq0kwxIkRGwjbSkLd7O5Vp1xGprjOJv2cOltvxblxiuZWZTzK6iGnb6UC4hibuX8ZzcZRGoWFaIIDASTqDHvFOGL4Ut4DxODbDAN5mAWneY86r8R7lLYs2hmiJbeCNdDzYwJNCVOZ0Jt7BWNmC+FqRbUHeKYezNrNiF8gT77frQSysUW7P4sW76E6AmCek8/rFUXHsIElo23BP5j7FaNSXnEkjaozUyVJqa3XLOBVe5iwKyTqekztUOKZVtsWIiDVDF8TVfiYCgHFONm74RIQfU/wBK8qG06Ew9grHcGk/mJPQEwTTTxfhVprbSokLowHiGUaR+3nS2bJYJbGrXDMdFEgH6Zj7CivabjItgorHOQBG4C6z6E17JtBZgfA6hsWkhVI8nv+ooBau4ZtIP9iq1iTsOdXmthdOY39TrHtpSuASLRqOfqIBpO5He2pZv8PY3l0RQg0dmZFZQZ1dfgIGmuhimdqo8SxqWVzPz2G5NXbUDL2dT5ypyrdDcqWOH4dLbPce1JnLkI7xQ0krCmHYGADGo+wa3wO5iXe4zCypYkBgxOuugA28+tXML2ltl/FbyA/MIP1AAphEEabGlaqFJ3y3GbL3X41E5MPfwV8NbzOoO4DBXHRgJjprVqy+Jv3WdkIBMrnLEJz8Ib8gI8qZu7qRLdFOOgO4P6lta1J8Nwy4ygnXT4juep996l/4M3X7U1PbCgCNIqJ7YqRdnWg+yMrjp8xQxXD2TUjTqNv6VUK08vYBEEAg8qV+LcN7p4+VtVP6eo/ansLN9b2v5/wCxa6jh2PEF5aypIrVUotKn8WEZdMxmY5QDz8qY+FP3Fi5fusBn8Z9PlHvP3FK2Lwfd3BcLawCOmkb11c7SXMZbez4FeBlGgDx8SCdidwB0pG6wkypRUFWB+OcSTE3mugdzI1klgWA8hpMVU4daJcf5tOnl/X2ro8MuradyAEkBpKzM9N5B0PPxedFuB4EhQzAjTwg9DqTHU/kKHUnJtQlr8F2YasrFTg0G4pxI2xlT4uZ6eXrQf/iN2fjYe/6U2+QqnUSrxHsXlHjCYxrbBlOv5joas8Su2MSJuoMwGhMyOfhZdRtvQDhmP7xNfiGh6etXM1bKLaAYMWPSSsIYrjJZBbTwiBmMyWPmTqfXnVNFioxXYatqoUaECzlzsyQV1NDMfxPux4VzEnKNYE9PM6j6iuOB372JvC2MqmfEIiF5mCZJ5fnWGtVeoVKHYbjdgO0z2wA3jA89frzoj/zgv8jfaof+G4W1bN+44NtdCZLLJOXlvqeVXMBZsXkD21tsh1kAdenL/almNZPiMoloHmD8T2pJ+Ffqf2oVf4lcfdoB5DSivFsNZFq6623U2jGxUHUSVB+Ia7+RoE6RHQiQeRB2IolS1nwO4G71V8nqcxWya5muluAGTsKPYeKEj8QNQDOAfkyq2IZNQxB1kgwY00022qpcckyTJOp/rWsVch2EzqQPTlWlXnXyJJJ7n2qgKOpf4YNSx0CiakUmJO51Pqar4W2Y12/P+lWYq7gY5Uc2H+J8/wDqWSHPpr/c0TSZxOzdxV9+7VnyAmF1hV3MDz/OnK9fS0puXNVX5ebNuEHrGp5CTRP/AA77PG0rYi4Ie8PCNoSc0kcsx19AKavb9sTxk/cZ5RcwzpGZWWZGoI2336U3dnLxNoA8tvSf0P50Z/xZtsUtkm5lzQB4e7mCWLfNOwE6bxzoRwPDFETzQn6vA/I0Knp4a8bSFAK7O1c1unjJ0Y8LxFXtrJg7bGJ5if73qzbal/heIAbI/wD0338jyYdCKKYDEGCrGWQlSesEifevnM3H9Jt76MpU2c1hOq3H8Lnw5PNDmHps35j6VZwzgkVZ45ay2LnTIY9x/tQcXYsBH5hbBtTPPCKyujWV9VI8FcaxINsTMZY06g6T9vpSgymfOneKxbYGoAHoBS74/I7BjSZXFdEQPwLhK5c9xWzTopAyEEbkbn002FHZjX6+1at25IAEk6AeZpmwPY4qQ99geYtjaRqM5+aDy29a6eNK9Ti8shu/AlbgXZOy1u1du2z3hOcyxgyZXMPSDFAO2PZE2fxreZkJJcsQSCSI6Egz516OKy5B3iKnN3KyuQZ5Pwnkeq/kaLZqYe09u2BbVVUNqSQADHqPM/al2KpY/wBgkjMINpInU1Lh7WdgoMSYnpPOoLhywG0J2B318qvcNbJeGYRHI6ajUDXaSAPeikjR1AqvY3FvitkQqgEZZO+njbMPPbKPaqKKVDwr59BnB0AaZB03OkGRz3pgbCrfxAVSwDHKsLJnYBhOgHM686pLxTEYHEPAymYZWEqwGxjn5EdamMPmXF1qOPBuD2sdgktO1xbluM4Jhs6krmK/MDqsn+XqKk4hatcKW2bORVdouFpe8yzPhAIBgTvoJFKr/wCJGJhsotIzEeNU8ULy1JkVW4TdS/ea/jL4yo2bKZLOfiyqu2XlAr25nid9z0jhvHku4cXrgFpGJHjIgjNlBPr0qj/Dd9hb1wgeC7cZCNikgmPI6t60p8U422PvIttcqLoicyTzMaA6R5a03cMxQThzEE+IFYMaMfAY6jc69K0hPIagrVHA7i7NZNamqP8Ax61bvrbuA5dmI5ExEjmOtUHYIuzJFal20Ju7w8k6N9RP613ZwQB1OY+f7UzWQto3Te7sKviDBGAFsmIZzoWkSY6igXa/iioSgyDKVJBQPnt3BAYZgIytyB1qOllQfa1yu3rMnFnnQrqaWuJcQULau4d7id6zZlMFVylRCrtG53mCKl4V2oDELdAUnZhOWfMHb+9qpJkK38Se+Oy9juOOE7Gi4RcxPiWPBbBMQwBlzoZ20HTc03rtQcdpLWW3LAMQq5fmJJy6DpJqxisQxtyoK5huwOZSSIbJBkjePL3Cr+e4+muI1BfaC3nw16y98ZhtAg5XMoHXYnSMw00J6il5Cswv/wAsLbnkSqySPdj9Kocf4v3mJuW7K3O8C92GJIEFi9wsDJjN8JBiPaumBsWYXxMB6SzGPpJ+1FpHe4G9uuPyZfZwBJIA6nQVwuKQqWDLlBgmRAJ2BNed4vGvcabjFj57D0Gwp1/w2UOl9GUMsoSCARrmGs77CsXZZRdgTK4u/JltuIWwxUuoYbgsAfvVzCYrKZGoP0rs8GwSkOiI1wKbqrmMsBrMExE+XOp+F3LToqXXtC6x8KLkVkkBhbgfERSr5SXLxdepsY7IdoZYtcZA5Gs4lx83LeQTrE+gMx9QPpVHGWCjFTy+4OxqmxpqjCqUixSTFrL30VM5NZWGtVRiu5WFbruxYZzCgsegFWbnCbq7ofaD+VYaxVOiROhSewIW7D4EXMQSfkUsPWQo/M014lpNeeYLGPZcOuhH0I5g+VMdjtTbb4gUP1H1FLZCMTsR7GsRRxPRhl2iq2IxYUEmqGI7QW40M+lAcfxRrnkvT96XSlmPjqM2ZCIPOzOMdizduE9dAPLl/fnVu1gntqGXKLpggODlCEqJ8MkklgNI5+0XA7U3M3hhf5pI10nKurEakDnFMONwThBeRCTh1IAMqrAsCty3By/DLa/5Rypqw8RxEWx05H1GlV7pRFZ7vdSmdbIKo8wqgNO6yTIM7LqfFK9i8YctubIhtBcRs2YKCCxyoLYEqx8MTEgcz1d4mWlhlv3EsZUNxTKiAzuwaVc+NNuTE7DW/hrBw2Fdb751jNBuMPGGmLJAEZUBJWBqfalQSDsRxlBGjFjGYFw/e2WIPxaHnuGU8jRB+011lW3iLdvFhhIGUi8uh5gaEelTgqdVbMDqDGUaidF5DkB0FRPZBIMajYjQj0I1HtTTU8hsRJcjgeLd6ivYwoZ4hwvkCW5wNAddI2pv7Ddm1HeXsTabwfCtxYTaS3i3PLXTX6c3e0j2lh8Uy+vd54/8CT61QvdqLVzS5ee5/wDcZ8nrkVFU+9ANZBjQvDDr/hjL2dxrYm5/EObVu2odBbAEjNHincbHXTYxvWuJ8RDAW7WlpNAOpE6+n+/OlfheAsfEjC4RzkGPblRaaYqp17jEsjI5e1ZlJvGT3d8MNwxLSJEhsw056RpTlNCuM8D77xLAfz2Pr+9buQuvUDj2BG7jzjc92we6YK7KCpIEGYaGBnQjQ+tJHGbj4vu1PdLcTvrTtcypBVlywOUyIgT962/HOIRbREClBDN+HlbYA67bfehmKxzZ2W/ZAvsGyNORc1wwzmCQSdswMaDbU1IFLJ2RKvNW8GRfwU4WyWeEa5eYwoJGVV+E6Zpy7ec8qCAba7zp09SdNabMUous16UFrD2iiI2isFGRngQoUsTABGYj1gE2FCoHZWZyZylClsDlJOrzyAiB9K2pnYycAw3fWUL/ABIfC2zCNQQRr5e1Fv4J8uU3rxWZjPHOdGAzATymoOzp/BExpp9AJ+81zxTjy2tAMzdP1PSqQC8AWk4luZVJZa0ASeZ3J1J9SdTVLiI8BMTGsc9NaCXeL4oqXE5J3FsZB5ZoP51xZ7TXPmCsPTKfqNPtWfXXxqbOO473Fe/ckmnL/DDEgXroJUFkAALAEtmkAA7nf096HYjg1rEEtabu3OpRtAfT+k+grhexdzKT3iBuQ8UH/ujT6UpZSXUgeIyLVHR6MYhjMR/GRftqXu2yq2YUjK2uV2GoUANvz8taHYpPx371bdm6gBADhbeaVhSFB1gmTmHtVDh3aS7hzdS6p71gFF2YvLECA5B8JA/KiL4SzeN26rJZtLGR2Ls7vILNBbXnOnMUtriexC+Y88RshsMlw92bi5VfIZExBX2PWgJqxh8Zb/hLaWpOY53YgAkiVGkmP9qgqpiKVr1JeSQbOpzW63WU3Fo1cIwItWEI3uKGJ5ktqB6AVM1SYJs2DsEfy5fdCVNRNXyeWT6rblurXEag/inDBcUkDxj7+RpYZadUbUUscXw+W868iZ/8tapfp15bdZ/qKZVYHuEHzWVHfv5QWhiFiYExJgT0FZg3LuU8OgkxcRjqJEKSs+cbVUa1FOiYstLsNgQ1wLi6WO87yAHCiSpYaEyIHUGivEu0k3LYw95chMNJLCACRCjceIiOsa6GlrEYIhimhOvhggkCJMMNRruJoRe4GJOVmt9R/TeguvM8kO41TYKhxsGoX4vx5MPdN4QpuQGskfiBF0BA2SRvJ2AjeAEweLv3UFllNuyAZnMCwds/zHUnaeh9Ks4DhS2mLznc/MwBI8xOx86vEzrufvXkxzvbTluUNaSbDADoAPYAUv8AE+0sytowP5uZ9OnrXHaDHljkWQg3P8x6T0FAzXLbv2rOUUD7mmmYk+v19zW6tYLBl8pGs3EQCNy+b9o96YuMdjnwdk3HyuxbKuXMQJ+ZpERAO/Nh01V1Heor4e8UYMpykcxTxw/Gi6gbnzHQ86HY/wDw5xIC5FVvCM0ON9J+IiDJIgaQk86l4fYbDv8Aw90ZbgmOjodVYHnBDD38qPQ5VtfmLZNYZdjyIWWpVFQg0KvdrbaPlCl1nVgQPWJ3+1Ou4TzJ6IznqG3WqOPwK3VyuJA1HUHqK4/5pwzGMzp0LLp/6Eke4qWxjbdycjq0dDWVsR+ppq3r7kndq9tLd4Fxb+FgeYEBmQmGIHWR5UE4h2bZrkW5YHU3brZn15BRtH36ijq1Yt0L6WsHYhRlPrUhS2LNoIuuUeknf7n86HYvFWsM0taW9f3Oae7UmDqPmI0AXQKAJ1mi2JkQRy19xqKXsRde6xQKXJJy5VltSTyrN/WhD4miST5lXiXa3E35DXCqERkTwpB0Igb+9cdncVat3g1+2LlsggjcifmA5x+tRcPtpcxOXEMyqzEFhlEMdATIiJ3qTFYEWi0OrwxCkbMFJGYdQaT7lDQhfj3Abad3ewzM9pxI0JyEGNW9euulTcKxZdYbVhz6j9632If+IS5hGuMknvFA+bSCNdgDlbTeq+Hsm25BGonT00IolblTuAsrDrr5l3FYC2/xoreomg3EFsWNEsoXbqJAHUz/AHpRu68Ak7AT7DWknE3yzlm3Jn67fb8qbuIVf5iOOhZu/AjJw/irN8YEdQI296LRQ7s5h++BHRZ+8UUKmNdwcp9tj9P/AMTXKbCejNZNIA5LOKysrdNRCN/Z1s3D/wDRcI+uv/7faspc4FxtbIKu2VGBnpmlQCegAmjnehgCpDKdiDII8iK+X/UFIuJlmjtBMY60tcYvTeY+g+gFMDt9KVL93MxPUzR/0pSXLQWWdKBB3ai4Qy2lMW1AIj5mYAlz1JOgPIACh93DXMil1bIB4ZBywTyMQRPnRZuHvfuKojWFUn3iecCiKcNvWLTm+c1qQAneOFeTMoUMbyYI5GmHB5HcarIKgiAsLxRFQ2r5uZD8LKT4N58J0ZTpKnpV7C3mKu4Pe2VYyonvbaH4XXNqyeR28t6t8R7NW7snDXc7ZQTaac8QPhLAZvegNjENauBrZKsvL8wdNQddDXAxUzRUMNGH79grGxDCVYfCynYioLrwPPYep0FWuDIXs5WykXC7W8uyXF1KeQYbCobSTcQajUkeqoxH3qilvNCfmS3o4WAfBifxW4MxURA6SJPUg86HW28QmIkb7b8/KpcbcljO8mq9phmEyROsEAx5E6D3pIncoie39muC20wtlTbGh72GKuVcksCGGhiYBHIUR4pwq3fQJdErmVomJKmRMbjypPx3b9MMEw2HtteuW1VAWIjMFAA8HxnkYgTtVB+0PFGMzatj+XKmn1zGfetDZ6AmGIHZM9DdqVu0xR7iEatbzajbxACPMj7SaFpisQ6kX7uaTOVAFX0MCWHkdPWsLidx9aaqp120Suv2OKyvxFSbZUfNuegALMfoI96QnbWvQsWPw3I3VSR5iIYHygk+1ed3BQsj7obF1wmC9Xdq/BBBKkbEaGoIrU0tGtRlt9rbgWCqM382o+qgx+VG+Bdr7LAJfRg8xmTYydyCdIn7UgLeqRL1aLsfkzAqQfAns+J4aMsqcynX29t6g7NcPRMWHEhzIA0ysSNiI0PmOnnQP/DXiDMzWnZiuQ5VMlRB0ycuvT9KL3myuCPlaR7HSmKibFKtFrV9JgywuvYayt12Kh7d0eIOMzZs2YkNpAP96VT7XYLC2bFoPYdraeAd2YKLpJM78tDufuyHiAZAynQgn6eX1oBx3iQu2xZtqbv8QpAdT4BHNmAMdduRoMbB+ZJwTgOEBGLtAqrLmUH4FkQzAHYxI8tYpe43fQ4hrqmQxJjUco59dT7Uzpat4fB92WIRLZBI31GpHmST9aQcEgZYy/PJJ3CAfCepY/QL7VwDZ0JosFBYzOI3D3L/AOn3jSftNBuC8GbFYnugdAJZv8gjUDmTIAHnR/i14LZuH5mGRR5vp9hP2qLsLiO7a9fIGSUtSYB9QzEDcKCP83lR7/IEVxt6J/MLcG4S2GxKpM5lDSRByk/MvIgjaaMcVw4D3QOdtX/7kYLP/i5outgOrMy65Jka7ZiAA2xjfQb86pcUQFlI52LnXkA/6VivphC2DamLcVlbisqjI0GYmxnUihuC4ticKTCkoSDlkldOhG08/ajAorwfs++I1HhQGMx69AOdLX0o420bptdTpe4DwvGMRezG4MikLCiRqJJPWD59NqmC072uxtkaEsx9Y26AVxd7H240LA9dDQqnqqHFRCWVWWHZihZulWDKSCDII3p37N8Xt3ba2jpcVdAdjH8vXrB133pa4nwF7OpEr/MP16UNBKkESCNiND7GjlVsGxAq7VHRnpFyyJzQM20xrHSa837XYdFxZ8JhgrMNs06Ejpt9RTfwXtMtwBLpi5tmOzdJPJvzpf7VYA3sR4PigIo/mYElj5Ko0nrp1qfahXoylU4bsTXALSgXCs5BeTu5meYmecjT2ofiCwh0AzqcwB28x7gkUXFv+HyoWLd2Tc30BKlLa69TmY9IoUzUzjJsHcWy3AYaiHjbZzMTCmTKmQRJ2iKr2MKztCqWPkK9CZQdwD6ia2qgDSAPpWvpu/Mx9X14grgnBjbJuXDNw+8TuZ5mjQNBsXx8KSEGY9ToPbmao/8AMV0D4oPUAAj0PL+9a161dY0J1cW648m6lnjfFGDFFOUDQkbk9J5Cgq6nXU1rvJOv9+ddWFMiNfSKRexnOzKtdKVjSxuwIKHLOYAKyk6mGGxPOg3aTs8AO9sr+H8yzJRifrlPI+xolwli2ZiG5L4jJ0kn0GtEQfuIPodwRzFPLX6lY35kmyz0rm14nmbLUcV6HiuBYe4NbZQifFbMb9VMg+0ULfsSkaXzPnbO/sxpY1OPiMrfWfmJ+WpMOsneKbU7D25E3iRzASD7EmjvDsBZw890mp+Z4dtOmkCvClz8TzX1j5lvsrghhcPmMd5c1G05eWx2qV2moDdJ1JmpLdtm2Vj6Amm66xUO4i9htPUtYLibWpA1B5Hr1FW7PGVC/wAu+gXwgnWdDrr9ZoYMKx0iPXSquLbuxL6DaeVDZqWP3D/cKnrqNBT/AKlLG4E3Sc1y4czZmJIEkfCqqJCosk7nU1ZtWgoCgQAIArVnEq/wsDUtHrRV+2L3WOx03+oI4jwpnW9fLQlsBY3aTAJVZ5Cfv0qjw3iltMqlLjWEOYgGCzSCGcfC0EbadJOlX+Mu4wu6kPcYkTOhBGaOghvc0r4a+oDgicwgQdAQQZj2H1NJWHbSpUulAnoWE42GtvLsJBW2uaVZQ2aNdRBBAY6w4FE8XxAMtnWDlb4vNCIB2POkPBY4kKNlEAgARy1/9VPtRvC4xnYAmQoPP2Gn611OyJ63pCZdrVZWVSkSUhXqvD0QYWwLe3dqT6kAk/UtNeUCmXs32o7od1c1t8juVnl5j8qXvUsvUaocK3cdCBvAnaecHf8AT6Vyay1dV1DKQynYjauoqcZSBkVxAQQQCDoeYj0pD4pwh7QVmUKGnYyAROk9CNR5GOVP7Uh9pO1yteSyjW3s3F1YTIYkhGVpgiYBHrW6nKN/EHdWHX+YINSNjjKS+qnwZm2idpNS4PCi4TmJAXeN41O/IaHX9YrnF4XBOxlXVgPlJAYhzbAkzuRvR8jIVPbrcWooZvdvUr4rGG6QttxdvuYhQCFAGrFh4TtsJ212oP2gt3sPdyM7bAhgCqmRyB3jam7hVyzZuhVsqveJKXM2YmIz2yxmCJ94qnxvs9axbM1p27wNBliUEgHZuUa+Gp7ZTE/gR5KlXyN/5gjht5yql9Q05W65dwfOrztAkjMOY6jmPpVTD8Fu2HC3SCFU5YMjxae3P61cqtQxevZk3ICpb7YqYy6MxI1Gpnr0qjE0x8R4RJLIJncefl+1AsTbgwdN9NqQsrZDoyzVcli7EjU1MlokgASzaDzrjC4RnMIpb8vc7CmjhPBha8R8TnnyHkP3rtVRc/xM35KVD+ZMqjD2RzjpzY7/AN9BQO72huzoVA6RP3NHeKuQkgToQfIOpWf760s4fKp8SK2bQMzMqryJhdTH9zR8ixkIVehFsSlLFLt2SYW4d2h1i9sfmUag/wCknUe9W14tndUso1xm5RlH1M/Wh2H4zkAthbTWkYme6BZhmBYjMCVUgRJ1jz2mxXGRmvLZVUtEnRQqg27ZUQDGYlhJjz02oIyLPzGDh0k71G65wC4EzaMQJKqST/2kgTQi/cIGxLbBdiWOwg7UQHHn782bRXwMxhiYcgktazNMGCrCIGhHov8AHeJ94xujNl7xRDRIK2yCJXcA86NXkMdgxS3DQaI/MGX+NXkuEFshGhA5f31orgseLiiWMgfEWMzyIM6UAx943HztuQPeBE/SqoGhGuvn5Uux5HuOovAaEb8V2kxNkFSbTRsxHiIIkEgacqDXOO3HP4lwsDy2HsOVCrt7nudNdjIBA/T6VXFyef8Ae1ZCKOwJ0sRHTDmwqgqzB/tV5TIB660mcLstccKNufkBuadAKdxh5MmZrDofMS+LYU23IO2sHqCeVUEWvQMRhVuDK6hh5/p0qgvZmx/Kf/Jorz45J2J6vLUDTCLuCDEwgzHoKbOGYLu011Y7/sPSpbOGt2lOVQigSYHTr1pb4hxS9dk2w62hzAM9JZht6V0BaRtvM4zvk+1ehGqspJTEXY0d4/1H96yu/VD8TP0TfmMyirLYF1EsjKPMEfnTD2Y4Vb7k3XlnJ8AAkqFOrR5wR9K6xariEKfinPqxEiGJkRng6fkIrF2V6baA3N1YnNeROoCwXFLln/puR5bg+1NvD+2Fpl/FYW2AEliApPka89wt9s/csCzAkAjWYncDyFTXbAdSrCQa3pL15LB7sx24t4lPj/8AiPibve2wQilvCU0OTUQSZJkRqI58qG4TtDbOGWzcU57QcW2E7OpPi88+X6n36xPZeT4X08wZHuN6scP7NpbIZjnYbcgPbnQFofcYOSmoZwmMe34+ZAzAbEjVZHQNDR/lriyq23h8t23cFoZoIIBcIZ5zmBMetdVy1kGZG8Ty+EyNuhol+LzOwYCnK4DTDqXeH4ZDnsFNLbMJiGUh2uWnDTtDGNNweRq3hx3PiusHuKTlykjMDpndIhXiRI5UO79sxafERBMAEgbAka1wTNLpgHfvPUI+b17RJbtxrjydWY7fkBV1eBXf5Y9SBRnsVwkMLl5h8HhX1iSfuo9zRq6hJ9KNdeazxQQdVHMcmMRMTg2TRlI/X0NQFZ3pg7X4+2loozFbmjrpIOUwVkbSCRQAij0W+oO4G6r0z1NqKjuYlV3YD3/SpktyreKCdF0nUz+VAsbg7wgtiYBIAOijX0I5is3ZHpnQEJRjeoORMK3MQhEEiGHPSR70Mx3CPCuWCATsAD1Et8xOokwAIrLuHuhAysSIYs3eF50JyFCAQ0ZRAHzDzolw7hDBWuWSck6W3EMQuUMU13zNEAETAmgG0W9OP7EbWtqO6z/RgPFYHuswBnwB7uTYqzL4FI3Uc2Gkx0FDkTOcui5hBJ0AYksok7AwBJpwxGBRiQyA9ZGvvzqMcOt/yLqZ2nX3r30h+DNf/RUDtTuCroe4721AM5c7TmUEKsEEfMpzCQdQY9b+K4cO4yKJy6jzIMn3Ov1ohbtADQADy0FW7XDHYZohepphKkqHZiluRZcw4jxPN8TdIgb61znKnlTtxvseDLEZTzKwRrOpX2OtAf8AlA//AFdP9P8A/VLeix+3uNjJVen6MB3Xkanbau8DgHutFtSepPwj1NM2F7KWl+LM58zA+g/ei9u2FACgADYAQKImMf3QFmYP2yrwrha2Vgasd26/0q8KH8Q4zbs/EZb+Uan36e9U8P2qVjHdsB1kH7U1yRPbuJcLLPdqHQK2WgSdB1O1atOCARqDtUb4M3w4DhLdv42InU7LH97153CrynqqjY3GUe0PFbK2mtKwu3HEeEyi+ZbYnyE1nZJWVkuXV/Dtq+TlJUAwYBnQ/wC9XuA9nLACPBdsxBByALlB8WQnxgGJEyKacISuYEgW2kICFZDlLHwgHUZQI8vMVMdi52ZYRFrGhKl3+FJlsPZk9CI8uQ5eVaoHfvqWJRLmUnTRjpy1rK5uE0IewFt+6tOCAlu2dC0AtJMaaga9NTVjAPOW4O7YHwvCn4m9zlA0kmBQbB8TU4UW3PwN8JUMsMZDNpIAaBoRE0dwF4A93lRXS2SGJK25IklNyV1EseleuX3mZpbdYMT8ZZXC377WzL2XDiSoQiYZVPXUaeRqLiPHsO7hkzJnEkMpADHodv0ppxvZLvyLkJIBg6FXYRlzb5gTmOusHrQbtLwRgUe61poOTKoAIXUgR+w0gUNLWo71NWVLke0mUAZ13B51uq3DFBtyARl3nnqQCPoamxOICCSCegGpJ6Cq1VwsTlI11Bqfh5klbFcNhbror2fxAzOIUQRl+HNm66n6VNiOFujWEztnvEyGRZATMWOUNzlIE/nWTkKJoYrn8TmKyrmM4d3Uh2I0JUwcsKPFnOy9Z218qo2bmYBhsdRREtV/EFZUyeY+djb/AP8AC5YOtxpI2HhU69OlEHpe7F44KXtH5vEPUaH7R9KYmOtTMgacyjjnaCK3bPs5/EIHQfiqCPMqeXnB1HuOdLlnia3Mqt4LyjK9siDKCMy9QQNRuCPSvRr1wDUkAefmYH3oZawFjFqblywgKn8NyIukCQWka7gR5Vym0odzVtfqLqKVv4l1IEjnA10E+Umo+12Da0VuJFy0/iNuSTv4gDGgBy7QRNS4uwQSrDUaH25/rUlviOUol927snwkD5gVjWQQ3IgbhvOmchNkOIHFfoofMg7P+O07KFByFkDQ1xcReKqtxWgkIUy7nQAnzow7i0l5WuLcvKxyXAUVbfhzBNDKx3ckESSdJqLCcHS3HcoWa+mR7Zm0wVSFYhWggxmiYMHc71lhcHluWrot5pzOUb8EMNgCpBLAMJMAEk0vG5XxIzKlwCEecukbHl5aiPpVcVzg8QP4dLUFTbLaE5jBYxrAiAIj3511b3qjjnaSVkrqyG+C8I74+L4FieUk8qYnsx08hUPZ20BYBiCWYz5CFH5GrBNKXEljHsdQqCRvhVcETDMCF1gE/wArdQdvKaScVZyuw10PPeNxPnTk91C6oTD7jkRz38426Uo8RxBe9dJEQ5Gu8Db7VvGYhtTGWu05fiVwK3ctsQcgzNlJA9ATW8tVX4u4c2MOpbEXBkXooceJvWPYSTypt24jcn1pzbURuJW2Fx5Jadc2+/M9KM9irKtdObYCddqLgWLNpsHdNzvbt1BcMd3GVsoyMwOYbN4oB1gip8Z2WGDtC7bZiGEHvFykSMw0EQY5dQekVN8mWPjU3wy4CrZfhDsB6aH963duKxVUg6akwqwepI/mneZn3MfAx+F6sTV0KRooUgnxAjcHceekgTtPpTL1s6DUTqtWuxtznDYRmuBAArJ4DcmJgELkjRZHXcge5LC3WIDG8uhlRGgJEQy+RWBHU66UMsgrlHdqQkx4gNSdGhVGoGn3qZzJBIAIAAyyAAJgATtqaAtLn4jL5KD5nF/EsT/0xsB01AAOmasromspj6b+Yr9YfxBtm5HmDoRyI6Gm3D9og+QDwwMrIRIZYjwnlH3FJqmplNGsqDwVdzV+PE9AQtaS0qhcoKgqqsVUHWV0MiY109a8+/xCdhi2VUywoJZQfEzCZM/T2NEMJxe7b+FyPuPoaj4pimxDBrh2EaRSdmM5HXccqy0B2diDeEKVtwTJO49Kt3MDmt3LnzCEtjXVjBb7H/1rLVoKNKocV4myKyGMpM+esfXUVtajVVo+SZg3LddtfAHUibHOyXLSMRbUG8kmHVvEGSRzIL7/AO8mM7Xfiocoud0gVSzSQzOGDEruQqgeopZfGtLETLbnXUHcH1rnBY7u7iuUkBgxU+UwAeW519KWJjYnoVviFwo19byPhwpyrcfViQiTenaIJyrufXUbhOLW/gOrEFmeMua7ccbKPlA57megpcs8cAW4oSMyZUEyAxKzcY7s5115aRXXZrh7l85kIp9mI2jrB19q1WCXGpi0gIdxvw98owZTBUyKdMFxu3dUGQG5rOs/qKSKyqFtIsHcl1XGuOON4gsaFDqNGOmhBn1G48wKqLxaJzuh8R+GZC/KPM9aWa3S4wx8mH+sPwJYx2J7y4zdT+QiqGPBKKBqM6mPqPvMVPWFQdDsaaKArxEVWwh+UJWeIm1a1cjSJVlzA6hiV+YQAASTGX3pftXFuM6d4Cb+U7EkwoIJjaTJ2rjiOCuOwCNbAIbRl8UsIJBOhkEz+VD3/Acsvdl2UJbVBmIBkZoJmdB9fKozgg8T5l1GBHIeIWwGM725dZZyFgBMfL/vV4GqnDsL3dtV5xr6+f5e1Wqr0JwQAyLkPzckR74RiYwi85n2GY6edYcR/ftyoHwXjarb7p9ImDy11j6zUWJ4rlBgh4MQA07aa7KfXTfpSVoIY7lKghlGoSx2OQZp+JUz6aaLPPad9OcHpS1iLgZ2YahjMxHIch6VVu4x74ykt3QYmG+I6/CSN19Z1mpQIo2Oh3yMBmWLrgD/AJkqmYH9PvVPgLrYvveuXAjwzGYP4RZAIG+uo9walvWsyldfFppvrS5xmzeV+8ewwF0KoBGgKshyROmiqPFrXck+BMYijsy7bxbY65ct3ZUXXc2g4zFSR3hAcwQq5VJA5XDA2q5jbDN3mHS67lFtZk1dGu+GXtnkuXfbf0qvxHDvjLIdVK4kXbjMmihbbkJmZiBtlVZ3gHepex+H7m07SGa6pXQyAoMQeR2kRprSqgsdCNu4QbMu8OsZLaqd419TqasTWTXJNVQNDUik7O5smtFq0WrgtXZ6dZqyoy9ark7By1KtZWVwQhkorsVlZWoKbFVeJ2wbZkAwREisrKHd9hhafvEWhVrsdZV8WA6hhBPiAOo23rKypcsfEZeIYK3nPgTcfKP2rIrKyqNMk3eZlZWVlHgJlbrKyvT0yuhWVlenpxfthlIIBEbESKH8FsKAxCqDJ1gT0rKylbP/AEWN1f8AkYTrKyspqJzYreQdBWqysP8AEInzN11WVlbmJlVO0uJYYEgMwGaNzt09PKtVlL5HiN4v3zrhF0/whEmDatczzAB+1XFWBA0A5VlZQ8aay/iZXJrdZTsRnBqJ63WVydkZrKysrk1P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QSERUUExQVFBQUGBwZGRgYFxYXFRwXFRcXFRgYFxcXHCYfGBwjHRgXHy8gIycpLCwsFR4xNTAqNSYrLCkBCQoKDgwOGg8PGiokHyQsLS0sLCwsLCwsLCwsLCwsLCwsLCwsLCwsLCwsLCwsLCwsKSwsLCwsLCwsLCwsLCwsLP/AABEIAMIBAwMBIgACEQEDEQH/xAAbAAACAgMBAAAAAAAAAAAAAAAFBgMEAAECB//EAEIQAAIBAgQDBgQEBAQGAAcAAAECEQADBBIhMQVBUQYTImFxgTJCkaEjscHRFFLh8AdicvEVFjOCkqIkQ1NzssLi/8QAGgEAAwEBAQEAAAAAAAAAAAAAAwQFAgEABv/EACsRAAICAgIBAwMEAwEBAAAAAAECAAMEERIhMRMiQRQyUQVCYYFxkbEzFf/aAAwDAQACEQMRAD8AVkWrFtahQVIcTbUHvH7vSV8JYkay0DZZ0nnVR3CDZklELnQlpBUqil+xxxnuEWwGRQWJfKhgb6gwOmu/QUX4dxJLyyp23B3Hr+9YW1W6E09TINmXQKytVuiwMytxUd26FBLGAK4xlh+6zlxazaopBa6y8yFXVRWGcL5hUrLnqWAh6H6Vwjg7EGOlBLnDsc9nMBcCL8KEnOQSRog1nxeWlDuDcRNi4RcQkRlKksCuskgHn9t6X+o77Ea+k2Oj3G+K2BUeHvB1DDYians2yzBRqSYHqaa31uJa0dSbBYB7rZUEn7AdSeVMGH7JqPjYk9F0H1OtGeG8PWzbCLv8x5k1YyUlZeSfbHq6ABtoIXs7Z/l+5/euLvZm2dsw9D+9G8tYVoPqN+Yb01/EUcX2bZdUOby2P7Gg7qQYIgjlXoLrQbj/AAwOhdR4lGvmo3+lGryCDpoCyga2sVq1W6q47FG2QMvxCZPTambbVqXk0Xppe5uKCWKyqVjiEmGgef8ASrlZqvS0bQzt1D0nTiZQzjPHFw418THZf1J5CiLNArzri2Jd7zM0iddNfDOmnoB9K7c/FepymsOe4Qfj926W/EKcwFgeESWE/wA0DSTyqbB8YbumAZmvG4AjM5ChWWTIkDSOeniobYwyZCSWBnR9DakQRJGo0JB3gkedTDCoz3c47vIpbLbGddBsCW05c40NTy5PkygEUfEKrxu4qlg6Ns2VyNEGklgB4mOy7gb0UwHHFuHIwyXB8p58/CedAsVwpC6rhhccgAE5Zl2E6GYWIO+33qnxNWzjMIcQCQGkldMxdviOm4rddzD5g3pVo8NUTVHhC2Rc/wAUa12xqiDsbk8jR1I2FQXDVg1BdStCclc3BWVGbNbruhOyxbWaJca4WHshbFkuSxkh1BGUzLlhuTy5Dah9rcUwWHATEqxbKo+JB4ohtueaAKUyR0I1ifMROOYG+rjvlBhVYhSFUD4RmbdjpueulU8HxMrfVgqIPhIQGCu3Mmes+VEuM/w3djusRfJMyjgsJXWG2ymT51QGFuHLJtugkZ0jwkjZioBE/wCbzik1OjuPEAjRjkjyK7qjgX8K+g/IVcqtIslwvC1u5r9w/hYYyU5OQhYg/VR569a1w/hF+4hxPfAXbyggGCiBjII3nKp0GgmjfZm4rrdw7qALgMMFkSVIbOeugj0FBOMY58OwwAzBXRUt3hq0kwxIkRGwjbSkLd7O5Vp1xGprjOJv2cOltvxblxiuZWZTzK6iGnb6UC4hibuX8ZzcZRGoWFaIIDASTqDHvFOGL4Ut4DxODbDAN5mAWneY86r8R7lLYs2hmiJbeCNdDzYwJNCVOZ0Jt7BWNmC+FqRbUHeKYezNrNiF8gT77frQSysUW7P4sW76E6AmCek8/rFUXHsIElo23BP5j7FaNSXnEkjaozUyVJqa3XLOBVe5iwKyTqekztUOKZVtsWIiDVDF8TVfiYCgHFONm74RIQfU/wBK8qG06Ew9grHcGk/mJPQEwTTTxfhVprbSokLowHiGUaR+3nS2bJYJbGrXDMdFEgH6Zj7CivabjItgorHOQBG4C6z6E17JtBZgfA6hsWkhVI8nv+ooBau4ZtIP9iq1iTsOdXmthdOY39TrHtpSuASLRqOfqIBpO5He2pZv8PY3l0RQg0dmZFZQZ1dfgIGmuhimdqo8SxqWVzPz2G5NXbUDL2dT5ypyrdDcqWOH4dLbPce1JnLkI7xQ0krCmHYGADGo+wa3wO5iXe4zCypYkBgxOuugA28+tXML2ltl/FbyA/MIP1AAphEEabGlaqFJ3y3GbL3X41E5MPfwV8NbzOoO4DBXHRgJjprVqy+Jv3WdkIBMrnLEJz8Ib8gI8qZu7qRLdFOOgO4P6lta1J8Nwy4ygnXT4juep996l/4M3X7U1PbCgCNIqJ7YqRdnWg+yMrjp8xQxXD2TUjTqNv6VUK08vYBEEAg8qV+LcN7p4+VtVP6eo/ansLN9b2v5/wCxa6jh2PEF5aypIrVUotKn8WEZdMxmY5QDz8qY+FP3Fi5fusBn8Z9PlHvP3FK2Lwfd3BcLawCOmkb11c7SXMZbez4FeBlGgDx8SCdidwB0pG6wkypRUFWB+OcSTE3mugdzI1klgWA8hpMVU4daJcf5tOnl/X2ro8MuradyAEkBpKzM9N5B0PPxedFuB4EhQzAjTwg9DqTHU/kKHUnJtQlr8F2YasrFTg0G4pxI2xlT4uZ6eXrQf/iN2fjYe/6U2+QqnUSrxHsXlHjCYxrbBlOv5joas8Su2MSJuoMwGhMyOfhZdRtvQDhmP7xNfiGh6etXM1bKLaAYMWPSSsIYrjJZBbTwiBmMyWPmTqfXnVNFioxXYatqoUaECzlzsyQV1NDMfxPux4VzEnKNYE9PM6j6iuOB372JvC2MqmfEIiF5mCZJ5fnWGtVeoVKHYbjdgO0z2wA3jA89frzoj/zgv8jfaof+G4W1bN+44NtdCZLLJOXlvqeVXMBZsXkD21tsh1kAdenL/almNZPiMoloHmD8T2pJ+Ffqf2oVf4lcfdoB5DSivFsNZFq6623U2jGxUHUSVB+Ia7+RoE6RHQiQeRB2IolS1nwO4G71V8nqcxWya5muluAGTsKPYeKEj8QNQDOAfkyq2IZNQxB1kgwY00022qpcckyTJOp/rWsVch2EzqQPTlWlXnXyJJJ7n2qgKOpf4YNSx0CiakUmJO51Pqar4W2Y12/P+lWYq7gY5Uc2H+J8/wDqWSHPpr/c0TSZxOzdxV9+7VnyAmF1hV3MDz/OnK9fS0puXNVX5ebNuEHrGp5CTRP/AA77PG0rYi4Ie8PCNoSc0kcsx19AKavb9sTxk/cZ5RcwzpGZWWZGoI2336U3dnLxNoA8tvSf0P50Z/xZtsUtkm5lzQB4e7mCWLfNOwE6bxzoRwPDFETzQn6vA/I0Knp4a8bSFAK7O1c1unjJ0Y8LxFXtrJg7bGJ5if73qzbal/heIAbI/wD0338jyYdCKKYDEGCrGWQlSesEifevnM3H9Jt76MpU2c1hOq3H8Lnw5PNDmHps35j6VZwzgkVZ45ay2LnTIY9x/tQcXYsBH5hbBtTPPCKyujWV9VI8FcaxINsTMZY06g6T9vpSgymfOneKxbYGoAHoBS74/I7BjSZXFdEQPwLhK5c9xWzTopAyEEbkbn002FHZjX6+1at25IAEk6AeZpmwPY4qQ99geYtjaRqM5+aDy29a6eNK9Ti8shu/AlbgXZOy1u1du2z3hOcyxgyZXMPSDFAO2PZE2fxreZkJJcsQSCSI6Egz516OKy5B3iKnN3KyuQZ5Pwnkeq/kaLZqYe09u2BbVVUNqSQADHqPM/al2KpY/wBgkjMINpInU1Lh7WdgoMSYnpPOoLhywG0J2B318qvcNbJeGYRHI6ajUDXaSAPeikjR1AqvY3FvitkQqgEZZO+njbMPPbKPaqKKVDwr59BnB0AaZB03OkGRz3pgbCrfxAVSwDHKsLJnYBhOgHM686pLxTEYHEPAymYZWEqwGxjn5EdamMPmXF1qOPBuD2sdgktO1xbluM4Jhs6krmK/MDqsn+XqKk4hatcKW2bORVdouFpe8yzPhAIBgTvoJFKr/wCJGJhsotIzEeNU8ULy1JkVW4TdS/ea/jL4yo2bKZLOfiyqu2XlAr25nid9z0jhvHku4cXrgFpGJHjIgjNlBPr0qj/Dd9hb1wgeC7cZCNikgmPI6t60p8U422PvIttcqLoicyTzMaA6R5a03cMxQThzEE+IFYMaMfAY6jc69K0hPIagrVHA7i7NZNamqP8Ax61bvrbuA5dmI5ExEjmOtUHYIuzJFal20Ju7w8k6N9RP613ZwQB1OY+f7UzWQto3Te7sKviDBGAFsmIZzoWkSY6igXa/iioSgyDKVJBQPnt3BAYZgIytyB1qOllQfa1yu3rMnFnnQrqaWuJcQULau4d7id6zZlMFVylRCrtG53mCKl4V2oDELdAUnZhOWfMHb+9qpJkK38Se+Oy9juOOE7Gi4RcxPiWPBbBMQwBlzoZ20HTc03rtQcdpLWW3LAMQq5fmJJy6DpJqxisQxtyoK5huwOZSSIbJBkjePL3Cr+e4+muI1BfaC3nw16y98ZhtAg5XMoHXYnSMw00J6il5Cswv/wAsLbnkSqySPdj9Kocf4v3mJuW7K3O8C92GJIEFi9wsDJjN8JBiPaumBsWYXxMB6SzGPpJ+1FpHe4G9uuPyZfZwBJIA6nQVwuKQqWDLlBgmRAJ2BNed4vGvcabjFj57D0Gwp1/w2UOl9GUMsoSCARrmGs77CsXZZRdgTK4u/JltuIWwxUuoYbgsAfvVzCYrKZGoP0rs8GwSkOiI1wKbqrmMsBrMExE+XOp+F3LToqXXtC6x8KLkVkkBhbgfERSr5SXLxdepsY7IdoZYtcZA5Gs4lx83LeQTrE+gMx9QPpVHGWCjFTy+4OxqmxpqjCqUixSTFrL30VM5NZWGtVRiu5WFbruxYZzCgsegFWbnCbq7ofaD+VYaxVOiROhSewIW7D4EXMQSfkUsPWQo/M014lpNeeYLGPZcOuhH0I5g+VMdjtTbb4gUP1H1FLZCMTsR7GsRRxPRhl2iq2IxYUEmqGI7QW40M+lAcfxRrnkvT96XSlmPjqM2ZCIPOzOMdizduE9dAPLl/fnVu1gntqGXKLpggODlCEqJ8MkklgNI5+0XA7U3M3hhf5pI10nKurEakDnFMONwThBeRCTh1IAMqrAsCty3By/DLa/5Rypqw8RxEWx05H1GlV7pRFZ7vdSmdbIKo8wqgNO6yTIM7LqfFK9i8YctubIhtBcRs2YKCCxyoLYEqx8MTEgcz1d4mWlhlv3EsZUNxTKiAzuwaVc+NNuTE7DW/hrBw2Fdb751jNBuMPGGmLJAEZUBJWBqfalQSDsRxlBGjFjGYFw/e2WIPxaHnuGU8jRB+011lW3iLdvFhhIGUi8uh5gaEelTgqdVbMDqDGUaidF5DkB0FRPZBIMajYjQj0I1HtTTU8hsRJcjgeLd6ivYwoZ4hwvkCW5wNAddI2pv7Ddm1HeXsTabwfCtxYTaS3i3PLXTX6c3e0j2lh8Uy+vd54/8CT61QvdqLVzS5ee5/wDcZ8nrkVFU+9ANZBjQvDDr/hjL2dxrYm5/EObVu2odBbAEjNHincbHXTYxvWuJ8RDAW7WlpNAOpE6+n+/OlfheAsfEjC4RzkGPblRaaYqp17jEsjI5e1ZlJvGT3d8MNwxLSJEhsw056RpTlNCuM8D77xLAfz2Pr+9buQuvUDj2BG7jzjc92we6YK7KCpIEGYaGBnQjQ+tJHGbj4vu1PdLcTvrTtcypBVlywOUyIgT962/HOIRbREClBDN+HlbYA67bfehmKxzZ2W/ZAvsGyNORc1wwzmCQSdswMaDbU1IFLJ2RKvNW8GRfwU4WyWeEa5eYwoJGVV+E6Zpy7ec8qCAba7zp09SdNabMUous16UFrD2iiI2isFGRngQoUsTABGYj1gE2FCoHZWZyZylClsDlJOrzyAiB9K2pnYycAw3fWUL/ABIfC2zCNQQRr5e1Fv4J8uU3rxWZjPHOdGAzATymoOzp/BExpp9AJ+81zxTjy2tAMzdP1PSqQC8AWk4luZVJZa0ASeZ3J1J9SdTVLiI8BMTGsc9NaCXeL4oqXE5J3FsZB5ZoP51xZ7TXPmCsPTKfqNPtWfXXxqbOO473Fe/ckmnL/DDEgXroJUFkAALAEtmkAA7nf096HYjg1rEEtabu3OpRtAfT+k+grhexdzKT3iBuQ8UH/ujT6UpZSXUgeIyLVHR6MYhjMR/GRftqXu2yq2YUjK2uV2GoUANvz8taHYpPx371bdm6gBADhbeaVhSFB1gmTmHtVDh3aS7hzdS6p71gFF2YvLECA5B8JA/KiL4SzeN26rJZtLGR2Ls7vILNBbXnOnMUtriexC+Y88RshsMlw92bi5VfIZExBX2PWgJqxh8Zb/hLaWpOY53YgAkiVGkmP9qgqpiKVr1JeSQbOpzW63WU3Fo1cIwItWEI3uKGJ5ktqB6AVM1SYJs2DsEfy5fdCVNRNXyeWT6rblurXEag/inDBcUkDxj7+RpYZadUbUUscXw+W868iZ/8tapfp15bdZ/qKZVYHuEHzWVHfv5QWhiFiYExJgT0FZg3LuU8OgkxcRjqJEKSs+cbVUa1FOiYstLsNgQ1wLi6WO87yAHCiSpYaEyIHUGivEu0k3LYw95chMNJLCACRCjceIiOsa6GlrEYIhimhOvhggkCJMMNRruJoRe4GJOVmt9R/TeguvM8kO41TYKhxsGoX4vx5MPdN4QpuQGskfiBF0BA2SRvJ2AjeAEweLv3UFllNuyAZnMCwds/zHUnaeh9Ks4DhS2mLznc/MwBI8xOx86vEzrufvXkxzvbTluUNaSbDADoAPYAUv8AE+0sytowP5uZ9OnrXHaDHljkWQg3P8x6T0FAzXLbv2rOUUD7mmmYk+v19zW6tYLBl8pGs3EQCNy+b9o96YuMdjnwdk3HyuxbKuXMQJ+ZpERAO/Nh01V1Heor4e8UYMpykcxTxw/Gi6gbnzHQ86HY/wDw5xIC5FVvCM0ON9J+IiDJIgaQk86l4fYbDv8Aw90ZbgmOjodVYHnBDD38qPQ5VtfmLZNYZdjyIWWpVFQg0KvdrbaPlCl1nVgQPWJ3+1Ou4TzJ6IznqG3WqOPwK3VyuJA1HUHqK4/5pwzGMzp0LLp/6Eke4qWxjbdycjq0dDWVsR+ppq3r7kndq9tLd4Fxb+FgeYEBmQmGIHWR5UE4h2bZrkW5YHU3brZn15BRtH36ijq1Yt0L6WsHYhRlPrUhS2LNoIuuUeknf7n86HYvFWsM0taW9f3Oae7UmDqPmI0AXQKAJ1mi2JkQRy19xqKXsRde6xQKXJJy5VltSTyrN/WhD4miST5lXiXa3E35DXCqERkTwpB0Igb+9cdncVat3g1+2LlsggjcifmA5x+tRcPtpcxOXEMyqzEFhlEMdATIiJ3qTFYEWi0OrwxCkbMFJGYdQaT7lDQhfj3Abad3ewzM9pxI0JyEGNW9euulTcKxZdYbVhz6j9632If+IS5hGuMknvFA+bSCNdgDlbTeq+Hsm25BGonT00IolblTuAsrDrr5l3FYC2/xoreomg3EFsWNEsoXbqJAHUz/AHpRu68Ak7AT7DWknE3yzlm3Jn67fb8qbuIVf5iOOhZu/AjJw/irN8YEdQI296LRQ7s5h++BHRZ+8UUKmNdwcp9tj9P/AMTXKbCejNZNIA5LOKysrdNRCN/Z1s3D/wDRcI+uv/7faspc4FxtbIKu2VGBnpmlQCegAmjnehgCpDKdiDII8iK+X/UFIuJlmjtBMY60tcYvTeY+g+gFMDt9KVL93MxPUzR/0pSXLQWWdKBB3ai4Qy2lMW1AIj5mYAlz1JOgPIACh93DXMil1bIB4ZBywTyMQRPnRZuHvfuKojWFUn3iecCiKcNvWLTm+c1qQAneOFeTMoUMbyYI5GmHB5HcarIKgiAsLxRFQ2r5uZD8LKT4N58J0ZTpKnpV7C3mKu4Pe2VYyonvbaH4XXNqyeR28t6t8R7NW7snDXc7ZQTaac8QPhLAZvegNjENauBrZKsvL8wdNQddDXAxUzRUMNGH79grGxDCVYfCynYioLrwPPYep0FWuDIXs5WykXC7W8uyXF1KeQYbCobSTcQajUkeqoxH3qilvNCfmS3o4WAfBifxW4MxURA6SJPUg86HW28QmIkb7b8/KpcbcljO8mq9phmEyROsEAx5E6D3pIncoie39muC20wtlTbGh72GKuVcksCGGhiYBHIUR4pwq3fQJdErmVomJKmRMbjypPx3b9MMEw2HtteuW1VAWIjMFAA8HxnkYgTtVB+0PFGMzatj+XKmn1zGfetDZ6AmGIHZM9DdqVu0xR7iEatbzajbxACPMj7SaFpisQ6kX7uaTOVAFX0MCWHkdPWsLidx9aaqp120Suv2OKyvxFSbZUfNuegALMfoI96QnbWvQsWPw3I3VSR5iIYHygk+1ed3BQsj7obF1wmC9Xdq/BBBKkbEaGoIrU0tGtRlt9rbgWCqM382o+qgx+VG+Bdr7LAJfRg8xmTYydyCdIn7UgLeqRL1aLsfkzAqQfAns+J4aMsqcynX29t6g7NcPRMWHEhzIA0ysSNiI0PmOnnQP/DXiDMzWnZiuQ5VMlRB0ycuvT9KL3myuCPlaR7HSmKibFKtFrV9JgywuvYayt12Kh7d0eIOMzZs2YkNpAP96VT7XYLC2bFoPYdraeAd2YKLpJM78tDufuyHiAZAynQgn6eX1oBx3iQu2xZtqbv8QpAdT4BHNmAMdduRoMbB+ZJwTgOEBGLtAqrLmUH4FkQzAHYxI8tYpe43fQ4hrqmQxJjUco59dT7Uzpat4fB92WIRLZBI31GpHmST9aQcEgZYy/PJJ3CAfCepY/QL7VwDZ0JosFBYzOI3D3L/AOn3jSftNBuC8GbFYnugdAJZv8gjUDmTIAHnR/i14LZuH5mGRR5vp9hP2qLsLiO7a9fIGSUtSYB9QzEDcKCP83lR7/IEVxt6J/MLcG4S2GxKpM5lDSRByk/MvIgjaaMcVw4D3QOdtX/7kYLP/i5outgOrMy65Jka7ZiAA2xjfQb86pcUQFlI52LnXkA/6VivphC2DamLcVlbisqjI0GYmxnUihuC4ticKTCkoSDlkldOhG08/ajAorwfs++I1HhQGMx69AOdLX0o420bptdTpe4DwvGMRezG4MikLCiRqJJPWD59NqmC072uxtkaEsx9Y26AVxd7H240LA9dDQqnqqHFRCWVWWHZihZulWDKSCDII3p37N8Xt3ba2jpcVdAdjH8vXrB133pa4nwF7OpEr/MP16UNBKkESCNiND7GjlVsGxAq7VHRnpFyyJzQM20xrHSa837XYdFxZ8JhgrMNs06Ejpt9RTfwXtMtwBLpi5tmOzdJPJvzpf7VYA3sR4PigIo/mYElj5Ko0nrp1qfahXoylU4bsTXALSgXCs5BeTu5meYmecjT2ofiCwh0AzqcwB28x7gkUXFv+HyoWLd2Tc30BKlLa69TmY9IoUzUzjJsHcWy3AYaiHjbZzMTCmTKmQRJ2iKr2MKztCqWPkK9CZQdwD6ia2qgDSAPpWvpu/Mx9X14grgnBjbJuXDNw+8TuZ5mjQNBsXx8KSEGY9ToPbmao/8AMV0D4oPUAAj0PL+9a161dY0J1cW648m6lnjfFGDFFOUDQkbk9J5Cgq6nXU1rvJOv9+ddWFMiNfSKRexnOzKtdKVjSxuwIKHLOYAKyk6mGGxPOg3aTs8AO9sr+H8yzJRifrlPI+xolwli2ZiG5L4jJ0kn0GtEQfuIPodwRzFPLX6lY35kmyz0rm14nmbLUcV6HiuBYe4NbZQifFbMb9VMg+0ULfsSkaXzPnbO/sxpY1OPiMrfWfmJ+WpMOsneKbU7D25E3iRzASD7EmjvDsBZw890mp+Z4dtOmkCvClz8TzX1j5lvsrghhcPmMd5c1G05eWx2qV2moDdJ1JmpLdtm2Vj6Amm66xUO4i9htPUtYLibWpA1B5Hr1FW7PGVC/wAu+gXwgnWdDrr9ZoYMKx0iPXSquLbuxL6DaeVDZqWP3D/cKnrqNBT/AKlLG4E3Sc1y4czZmJIEkfCqqJCosk7nU1ZtWgoCgQAIArVnEq/wsDUtHrRV+2L3WOx03+oI4jwpnW9fLQlsBY3aTAJVZ5Cfv0qjw3iltMqlLjWEOYgGCzSCGcfC0EbadJOlX+Mu4wu6kPcYkTOhBGaOghvc0r4a+oDgicwgQdAQQZj2H1NJWHbSpUulAnoWE42GtvLsJBW2uaVZQ2aNdRBBAY6w4FE8XxAMtnWDlb4vNCIB2POkPBY4kKNlEAgARy1/9VPtRvC4xnYAmQoPP2Gn611OyJ63pCZdrVZWVSkSUhXqvD0QYWwLe3dqT6kAk/UtNeUCmXs32o7od1c1t8juVnl5j8qXvUsvUaocK3cdCBvAnaecHf8AT6Vyay1dV1DKQynYjauoqcZSBkVxAQQQCDoeYj0pD4pwh7QVmUKGnYyAROk9CNR5GOVP7Uh9pO1yteSyjW3s3F1YTIYkhGVpgiYBHrW6nKN/EHdWHX+YINSNjjKS+qnwZm2idpNS4PCi4TmJAXeN41O/IaHX9YrnF4XBOxlXVgPlJAYhzbAkzuRvR8jIVPbrcWooZvdvUr4rGG6QttxdvuYhQCFAGrFh4TtsJ212oP2gt3sPdyM7bAhgCqmRyB3jam7hVyzZuhVsqveJKXM2YmIz2yxmCJ94qnxvs9axbM1p27wNBliUEgHZuUa+Gp7ZTE/gR5KlXyN/5gjht5yql9Q05W65dwfOrztAkjMOY6jmPpVTD8Fu2HC3SCFU5YMjxae3P61cqtQxevZk3ICpb7YqYy6MxI1Gpnr0qjE0x8R4RJLIJncefl+1AsTbgwdN9NqQsrZDoyzVcli7EjU1MlokgASzaDzrjC4RnMIpb8vc7CmjhPBha8R8TnnyHkP3rtVRc/xM35KVD+ZMqjD2RzjpzY7/AN9BQO72huzoVA6RP3NHeKuQkgToQfIOpWf760s4fKp8SK2bQMzMqryJhdTH9zR8ixkIVehFsSlLFLt2SYW4d2h1i9sfmUag/wCknUe9W14tndUso1xm5RlH1M/Wh2H4zkAthbTWkYme6BZhmBYjMCVUgRJ1jz2mxXGRmvLZVUtEnRQqg27ZUQDGYlhJjz02oIyLPzGDh0k71G65wC4EzaMQJKqST/2kgTQi/cIGxLbBdiWOwg7UQHHn782bRXwMxhiYcgktazNMGCrCIGhHov8AHeJ94xujNl7xRDRIK2yCJXcA86NXkMdgxS3DQaI/MGX+NXkuEFshGhA5f31orgseLiiWMgfEWMzyIM6UAx943HztuQPeBE/SqoGhGuvn5Uux5HuOovAaEb8V2kxNkFSbTRsxHiIIkEgacqDXOO3HP4lwsDy2HsOVCrt7nudNdjIBA/T6VXFyef8Ae1ZCKOwJ0sRHTDmwqgqzB/tV5TIB660mcLstccKNufkBuadAKdxh5MmZrDofMS+LYU23IO2sHqCeVUEWvQMRhVuDK6hh5/p0qgvZmx/Kf/Jorz45J2J6vLUDTCLuCDEwgzHoKbOGYLu011Y7/sPSpbOGt2lOVQigSYHTr1pb4hxS9dk2w62hzAM9JZht6V0BaRtvM4zvk+1ehGqspJTEXY0d4/1H96yu/VD8TP0TfmMyirLYF1EsjKPMEfnTD2Y4Vb7k3XlnJ8AAkqFOrR5wR9K6xariEKfinPqxEiGJkRng6fkIrF2V6baA3N1YnNeROoCwXFLln/puR5bg+1NvD+2Fpl/FYW2AEliApPka89wt9s/csCzAkAjWYncDyFTXbAdSrCQa3pL15LB7sx24t4lPj/8AiPibve2wQilvCU0OTUQSZJkRqI58qG4TtDbOGWzcU57QcW2E7OpPi88+X6n36xPZeT4X08wZHuN6scP7NpbIZjnYbcgPbnQFofcYOSmoZwmMe34+ZAzAbEjVZHQNDR/lriyq23h8t23cFoZoIIBcIZ5zmBMetdVy1kGZG8Ty+EyNuhol+LzOwYCnK4DTDqXeH4ZDnsFNLbMJiGUh2uWnDTtDGNNweRq3hx3PiusHuKTlykjMDpndIhXiRI5UO79sxafERBMAEgbAka1wTNLpgHfvPUI+b17RJbtxrjydWY7fkBV1eBXf5Y9SBRnsVwkMLl5h8HhX1iSfuo9zRq6hJ9KNdeazxQQdVHMcmMRMTg2TRlI/X0NQFZ3pg7X4+2loozFbmjrpIOUwVkbSCRQAij0W+oO4G6r0z1NqKjuYlV3YD3/SpktyreKCdF0nUz+VAsbg7wgtiYBIAOijX0I5is3ZHpnQEJRjeoORMK3MQhEEiGHPSR70Mx3CPCuWCATsAD1Et8xOokwAIrLuHuhAysSIYs3eF50JyFCAQ0ZRAHzDzolw7hDBWuWSck6W3EMQuUMU13zNEAETAmgG0W9OP7EbWtqO6z/RgPFYHuswBnwB7uTYqzL4FI3Uc2Gkx0FDkTOcui5hBJ0AYksok7AwBJpwxGBRiQyA9ZGvvzqMcOt/yLqZ2nX3r30h+DNf/RUDtTuCroe4721AM5c7TmUEKsEEfMpzCQdQY9b+K4cO4yKJy6jzIMn3Ov1ohbtADQADy0FW7XDHYZohepphKkqHZiluRZcw4jxPN8TdIgb61znKnlTtxvseDLEZTzKwRrOpX2OtAf8AlA//AFdP9P8A/VLeix+3uNjJVen6MB3Xkanbau8DgHutFtSepPwj1NM2F7KWl+LM58zA+g/ei9u2FACgADYAQKImMf3QFmYP2yrwrha2Vgasd26/0q8KH8Q4zbs/EZb+Uan36e9U8P2qVjHdsB1kH7U1yRPbuJcLLPdqHQK2WgSdB1O1atOCARqDtUb4M3w4DhLdv42InU7LH97153CrynqqjY3GUe0PFbK2mtKwu3HEeEyi+ZbYnyE1nZJWVkuXV/Dtq+TlJUAwYBnQ/wC9XuA9nLACPBdsxBByALlB8WQnxgGJEyKacISuYEgW2kICFZDlLHwgHUZQI8vMVMdi52ZYRFrGhKl3+FJlsPZk9CI8uQ5eVaoHfvqWJRLmUnTRjpy1rK5uE0IewFt+6tOCAlu2dC0AtJMaaga9NTVjAPOW4O7YHwvCn4m9zlA0kmBQbB8TU4UW3PwN8JUMsMZDNpIAaBoRE0dwF4A93lRXS2SGJK25IklNyV1EseleuX3mZpbdYMT8ZZXC377WzL2XDiSoQiYZVPXUaeRqLiPHsO7hkzJnEkMpADHodv0ppxvZLvyLkJIBg6FXYRlzb5gTmOusHrQbtLwRgUe61poOTKoAIXUgR+w0gUNLWo71NWVLke0mUAZ13B51uq3DFBtyARl3nnqQCPoamxOICCSCegGpJ6Cq1VwsTlI11Bqfh5klbFcNhbror2fxAzOIUQRl+HNm66n6VNiOFujWEztnvEyGRZATMWOUNzlIE/nWTkKJoYrn8TmKyrmM4d3Uh2I0JUwcsKPFnOy9Z218qo2bmYBhsdRREtV/EFZUyeY+djb/AP8AC5YOtxpI2HhU69OlEHpe7F44KXtH5vEPUaH7R9KYmOtTMgacyjjnaCK3bPs5/EIHQfiqCPMqeXnB1HuOdLlnia3Mqt4LyjK9siDKCMy9QQNRuCPSvRr1wDUkAefmYH3oZawFjFqblywgKn8NyIukCQWka7gR5Vym0odzVtfqLqKVv4l1IEjnA10E+Umo+12Da0VuJFy0/iNuSTv4gDGgBy7QRNS4uwQSrDUaH25/rUlviOUol927snwkD5gVjWQQ3IgbhvOmchNkOIHFfoofMg7P+O07KFByFkDQ1xcReKqtxWgkIUy7nQAnzow7i0l5WuLcvKxyXAUVbfhzBNDKx3ckESSdJqLCcHS3HcoWa+mR7Zm0wVSFYhWggxmiYMHc71lhcHluWrot5pzOUb8EMNgCpBLAMJMAEk0vG5XxIzKlwCEecukbHl5aiPpVcVzg8QP4dLUFTbLaE5jBYxrAiAIj3511b3qjjnaSVkrqyG+C8I74+L4FieUk8qYnsx08hUPZ20BYBiCWYz5CFH5GrBNKXEljHsdQqCRvhVcETDMCF1gE/wArdQdvKaScVZyuw10PPeNxPnTk91C6oTD7jkRz38426Uo8RxBe9dJEQ5Gu8Db7VvGYhtTGWu05fiVwK3ctsQcgzNlJA9ATW8tVX4u4c2MOpbEXBkXooceJvWPYSTypt24jcn1pzbURuJW2Fx5Jadc2+/M9KM9irKtdObYCddqLgWLNpsHdNzvbt1BcMd3GVsoyMwOYbN4oB1gip8Z2WGDtC7bZiGEHvFykSMw0EQY5dQekVN8mWPjU3wy4CrZfhDsB6aH963duKxVUg6akwqwepI/mneZn3MfAx+F6sTV0KRooUgnxAjcHceekgTtPpTL1s6DUTqtWuxtznDYRmuBAArJ4DcmJgELkjRZHXcge5LC3WIDG8uhlRGgJEQy+RWBHU66UMsgrlHdqQkx4gNSdGhVGoGn3qZzJBIAIAAyyAAJgATtqaAtLn4jL5KD5nF/EsT/0xsB01AAOmasromspj6b+Yr9YfxBtm5HmDoRyI6Gm3D9og+QDwwMrIRIZYjwnlH3FJqmplNGsqDwVdzV+PE9AQtaS0qhcoKgqqsVUHWV0MiY109a8+/xCdhi2VUywoJZQfEzCZM/T2NEMJxe7b+FyPuPoaj4pimxDBrh2EaRSdmM5HXccqy0B2diDeEKVtwTJO49Kt3MDmt3LnzCEtjXVjBb7H/1rLVoKNKocV4myKyGMpM+esfXUVtajVVo+SZg3LddtfAHUibHOyXLSMRbUG8kmHVvEGSRzIL7/AO8mM7Xfiocoud0gVSzSQzOGDEruQqgeopZfGtLETLbnXUHcH1rnBY7u7iuUkBgxU+UwAeW519KWJjYnoVviFwo19byPhwpyrcfViQiTenaIJyrufXUbhOLW/gOrEFmeMua7ccbKPlA57megpcs8cAW4oSMyZUEyAxKzcY7s5115aRXXZrh7l85kIp9mI2jrB19q1WCXGpi0gIdxvw98owZTBUyKdMFxu3dUGQG5rOs/qKSKyqFtIsHcl1XGuOON4gsaFDqNGOmhBn1G48wKqLxaJzuh8R+GZC/KPM9aWa3S4wx8mH+sPwJYx2J7y4zdT+QiqGPBKKBqM6mPqPvMVPWFQdDsaaKArxEVWwh+UJWeIm1a1cjSJVlzA6hiV+YQAASTGX3pftXFuM6d4Cb+U7EkwoIJjaTJ2rjiOCuOwCNbAIbRl8UsIJBOhkEz+VD3/Acsvdl2UJbVBmIBkZoJmdB9fKozgg8T5l1GBHIeIWwGM725dZZyFgBMfL/vV4GqnDsL3dtV5xr6+f5e1Wqr0JwQAyLkPzckR74RiYwi85n2GY6edYcR/ftyoHwXjarb7p9ImDy11j6zUWJ4rlBgh4MQA07aa7KfXTfpSVoIY7lKghlGoSx2OQZp+JUz6aaLPPad9OcHpS1iLgZ2YahjMxHIch6VVu4x74ykt3QYmG+I6/CSN19Z1mpQIo2Oh3yMBmWLrgD/AJkqmYH9PvVPgLrYvveuXAjwzGYP4RZAIG+uo9walvWsyldfFppvrS5xmzeV+8ewwF0KoBGgKshyROmiqPFrXck+BMYijsy7bxbY65ct3ZUXXc2g4zFSR3hAcwQq5VJA5XDA2q5jbDN3mHS67lFtZk1dGu+GXtnkuXfbf0qvxHDvjLIdVK4kXbjMmihbbkJmZiBtlVZ3gHepex+H7m07SGa6pXQyAoMQeR2kRprSqgsdCNu4QbMu8OsZLaqd419TqasTWTXJNVQNDUik7O5smtFq0WrgtXZ6dZqyoy9ark7By1KtZWVwQhkorsVlZWoKbFVeJ2wbZkAwREisrKHd9hhafvEWhVrsdZV8WA6hhBPiAOo23rKypcsfEZeIYK3nPgTcfKP2rIrKyqNMk3eZlZWVlHgJlbrKyvT0yuhWVlenpxfthlIIBEbESKH8FsKAxCqDJ1gT0rKylbP/AEWN1f8AkYTrKyspqJzYreQdBWqysP8AEInzN11WVlbmJlVO0uJYYEgMwGaNzt09PKtVlL5HiN4v3zrhF0/whEmDatczzAB+1XFWBA0A5VlZQ8aay/iZXJrdZTsRnBqJ63WVydkZrKysrk1P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www.grow-it-organically.com/images/bbean-dragon-tongue-vh1v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029" y="1988840"/>
            <a:ext cx="3355342" cy="4869161"/>
          </a:xfrm>
          <a:prstGeom prst="rect">
            <a:avLst/>
          </a:prstGeom>
          <a:noFill/>
        </p:spPr>
      </p:pic>
      <p:pic>
        <p:nvPicPr>
          <p:cNvPr id="12298" name="Picture 10" descr="http://www.grow-it-organically.com/images/pbean-goldmarie-vine2v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060848"/>
            <a:ext cx="2987825" cy="4797153"/>
          </a:xfrm>
          <a:prstGeom prst="rect">
            <a:avLst/>
          </a:prstGeom>
          <a:noFill/>
        </p:spPr>
      </p:pic>
      <p:pic>
        <p:nvPicPr>
          <p:cNvPr id="12300" name="Picture 12" descr="http://www.grow-it-organically.com/images/pbean-purple-pod-v1v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3213985" cy="4869160"/>
          </a:xfrm>
          <a:prstGeom prst="rect">
            <a:avLst/>
          </a:prstGeom>
          <a:noFill/>
        </p:spPr>
      </p:pic>
      <p:pic>
        <p:nvPicPr>
          <p:cNvPr id="12294" name="Picture 6" descr="Green bean harvest">
            <a:hlinkClick r:id="rId5" tooltip="Green bean harvest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"/>
            <a:ext cx="4067944" cy="241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0"/>
            <a:ext cx="4283968" cy="119675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entury Gothic" pitchFamily="34" charset="0"/>
              </a:rPr>
              <a:t>Tomatoes</a:t>
            </a:r>
            <a:endParaRPr lang="en-US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15362" name="Picture 2" descr="http://farm4.staticflickr.com/3420/3860428312_3b73311e8a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764022" cy="3573016"/>
          </a:xfrm>
          <a:prstGeom prst="rect">
            <a:avLst/>
          </a:prstGeom>
          <a:noFill/>
        </p:spPr>
      </p:pic>
      <p:sp>
        <p:nvSpPr>
          <p:cNvPr id="1126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438525" cy="516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26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438525" cy="516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4342" name="Picture 6" descr="This assortment of cherry tomatoes ranges from traditional red to deep purp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3284984"/>
          </a:xfrm>
          <a:prstGeom prst="rect">
            <a:avLst/>
          </a:prstGeom>
          <a:noFill/>
        </p:spPr>
      </p:pic>
      <p:pic>
        <p:nvPicPr>
          <p:cNvPr id="14344" name="Picture 8" descr="These tiny pear shaped cherry tomatoes add style to your garde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4355976" cy="3333750"/>
          </a:xfrm>
          <a:prstGeom prst="rect">
            <a:avLst/>
          </a:prstGeom>
          <a:noFill/>
        </p:spPr>
      </p:pic>
      <p:pic>
        <p:nvPicPr>
          <p:cNvPr id="14348" name="Picture 12" descr="Traditional red globe cherry tomatoes add a splash of color to the summer garden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0893" y="3573016"/>
            <a:ext cx="4383107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2483768" cy="1340768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Century Gothic" pitchFamily="34" charset="0"/>
              </a:rPr>
              <a:t> Corn</a:t>
            </a:r>
            <a:endParaRPr lang="en-US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11268" name="Picture 4" descr="http://upload.wikimedia.org/wikipedia/commons/f/fe/GEM_c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295661" cy="4581128"/>
          </a:xfrm>
          <a:prstGeom prst="rect">
            <a:avLst/>
          </a:prstGeom>
          <a:noFill/>
        </p:spPr>
      </p:pic>
      <p:pic>
        <p:nvPicPr>
          <p:cNvPr id="13314" name="Picture 2" descr="Glass gems 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5"/>
            <a:ext cx="4860032" cy="3645025"/>
          </a:xfrm>
          <a:prstGeom prst="rect">
            <a:avLst/>
          </a:prstGeom>
          <a:noFill/>
        </p:spPr>
      </p:pic>
      <p:pic>
        <p:nvPicPr>
          <p:cNvPr id="7" name="Picture 2" descr="http://farm5.staticflickr.com/4072/4534603184_db78021f1c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07" y="-171400"/>
            <a:ext cx="569919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317</Words>
  <Application>Microsoft Office PowerPoint</Application>
  <PresentationFormat>On-screen Show (4:3)</PresentationFormat>
  <Paragraphs>60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Beans</vt:lpstr>
      <vt:lpstr>Tomatoes</vt:lpstr>
      <vt:lpstr>  Corn</vt:lpstr>
      <vt:lpstr>Slide 10</vt:lpstr>
      <vt:lpstr>Peppers</vt:lpstr>
      <vt:lpstr>Lettuces</vt:lpstr>
      <vt:lpstr>Slide 13</vt:lpstr>
      <vt:lpstr>Potatoes</vt:lpstr>
      <vt:lpstr>Carrots</vt:lpstr>
      <vt:lpstr>Cauliflowers</vt:lpstr>
      <vt:lpstr>Apples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 Breen</dc:creator>
  <cp:lastModifiedBy>katie</cp:lastModifiedBy>
  <cp:revision>167</cp:revision>
  <dcterms:created xsi:type="dcterms:W3CDTF">2013-05-16T18:03:05Z</dcterms:created>
  <dcterms:modified xsi:type="dcterms:W3CDTF">2015-03-23T13:02:23Z</dcterms:modified>
</cp:coreProperties>
</file>